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3"/>
  </p:notesMasterIdLst>
  <p:handoutMasterIdLst>
    <p:handoutMasterId r:id="rId24"/>
  </p:handoutMasterIdLst>
  <p:sldIdLst>
    <p:sldId id="389" r:id="rId2"/>
    <p:sldId id="390" r:id="rId3"/>
    <p:sldId id="358" r:id="rId4"/>
    <p:sldId id="361" r:id="rId5"/>
    <p:sldId id="386" r:id="rId6"/>
    <p:sldId id="387" r:id="rId7"/>
    <p:sldId id="363" r:id="rId8"/>
    <p:sldId id="304" r:id="rId9"/>
    <p:sldId id="339" r:id="rId10"/>
    <p:sldId id="330" r:id="rId11"/>
    <p:sldId id="333" r:id="rId12"/>
    <p:sldId id="366" r:id="rId13"/>
    <p:sldId id="367" r:id="rId14"/>
    <p:sldId id="368" r:id="rId15"/>
    <p:sldId id="384" r:id="rId16"/>
    <p:sldId id="370" r:id="rId17"/>
    <p:sldId id="371" r:id="rId18"/>
    <p:sldId id="385" r:id="rId19"/>
    <p:sldId id="372" r:id="rId20"/>
    <p:sldId id="376" r:id="rId21"/>
    <p:sldId id="375" r:id="rId22"/>
  </p:sldIdLst>
  <p:sldSz cx="9144000" cy="6858000" type="screen4x3"/>
  <p:notesSz cx="6789738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6969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100" d="100"/>
          <a:sy n="100" d="100"/>
        </p:scale>
        <p:origin x="-72" y="-180"/>
      </p:cViewPr>
      <p:guideLst>
        <p:guide orient="horz" pos="799"/>
        <p:guide pos="1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05ABA4-C59F-4C23-ADE0-7DF991AB4FF7}" type="datetimeFigureOut">
              <a:rPr lang="it-IT"/>
              <a:pPr>
                <a:defRPr/>
              </a:pPr>
              <a:t>02/12/2011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BAD129-14E9-44E2-B819-C23CB38930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10656D-62A6-4673-ADBA-8467F5A22E32}" type="datetimeFigureOut">
              <a:rPr lang="en-US"/>
              <a:pPr>
                <a:defRPr/>
              </a:pPr>
              <a:t>12/2/2011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US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1AD5F2-5304-4980-B651-08E2AF8E4BF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12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4B8389-6DA4-4E95-8B0E-9F3A1691EE1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969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1AD231-9DC4-4285-B134-232E195B84E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174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A1DA77-9923-4F71-A6FD-6DBF5FAE3A4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379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C51EA1-499A-41A7-97E6-4DCD116DA9F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584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6B1F3D-BF0B-415E-B315-D20D069811B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789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4D30C8-A820-4357-A3EC-E0B65E45F60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3993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DF6B5-AC13-40AC-84A4-496DCEA56B6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19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198734-17DF-417F-9FC0-9C7BA0E53D2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40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29EC76-9E7D-4633-BAC2-8288F39F121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60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CE8822-3A59-4219-BC1A-A1B87BF6971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481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9FD092-AF8E-4B4A-A0A5-8568EAD1B06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33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AA590C-C1AE-41ED-B113-D573A935972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53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4523DE-D1E8-4399-AD6F-581600AB45D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FB0AAC-74FE-4F69-8CCC-6353DAC63BE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7E1CF3-C50F-4A4C-BD11-A16CD4592C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E67E3A-2D08-46D9-A3AD-F0801DB467D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355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1055A8-6F58-4B8E-8C2B-5349BDD3DA2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56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8B9848-C5DE-41E0-982D-843BB07E7CA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765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799376-FAC2-4AE2-8089-BF4CC97F1DB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6"/>
          <p:cNvCxnSpPr/>
          <p:nvPr userDrawn="1"/>
        </p:nvCxnSpPr>
        <p:spPr>
          <a:xfrm>
            <a:off x="684213" y="1484313"/>
            <a:ext cx="67675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7"/>
          <p:cNvCxnSpPr/>
          <p:nvPr userDrawn="1"/>
        </p:nvCxnSpPr>
        <p:spPr>
          <a:xfrm>
            <a:off x="684213" y="2962275"/>
            <a:ext cx="67675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egnaposto data 3"/>
          <p:cNvSpPr txBox="1">
            <a:spLocks/>
          </p:cNvSpPr>
          <p:nvPr userDrawn="1"/>
        </p:nvSpPr>
        <p:spPr>
          <a:xfrm>
            <a:off x="609600" y="5013325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Palatino Linotype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11 </a:t>
            </a:r>
            <a:r>
              <a:rPr lang="en-US" sz="1200" dirty="0" err="1" smtClean="0">
                <a:solidFill>
                  <a:schemeClr val="tx1">
                    <a:tint val="75000"/>
                  </a:schemeClr>
                </a:solidFill>
                <a:cs typeface="+mn-cs"/>
              </a:rPr>
              <a:t>Novembre</a:t>
            </a: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cs typeface="+mn-cs"/>
              </a:rPr>
              <a:t> 2011</a:t>
            </a:r>
            <a:endParaRPr lang="en-US" sz="1200" dirty="0">
              <a:solidFill>
                <a:schemeClr val="tx1">
                  <a:tint val="75000"/>
                </a:schemeClr>
              </a:solidFill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>
            <a:lvl1pPr>
              <a:defRPr sz="2800" b="1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3116560"/>
            <a:ext cx="6400800" cy="1752600"/>
          </a:xfrm>
        </p:spPr>
        <p:txBody>
          <a:bodyPr/>
          <a:lstStyle>
            <a:lvl1pPr marL="0" indent="0" algn="l">
              <a:buNone/>
              <a:defRPr b="1" i="1">
                <a:solidFill>
                  <a:schemeClr val="tx2">
                    <a:lumMod val="60000"/>
                    <a:lumOff val="40000"/>
                  </a:schemeClr>
                </a:solidFill>
                <a:latin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ga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Palatino Linotype" pitchFamily="18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10"/>
          <p:cNvCxnSpPr/>
          <p:nvPr/>
        </p:nvCxnSpPr>
        <p:spPr>
          <a:xfrm>
            <a:off x="320675" y="692150"/>
            <a:ext cx="8496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11"/>
          <p:cNvCxnSpPr/>
          <p:nvPr userDrawn="1"/>
        </p:nvCxnSpPr>
        <p:spPr>
          <a:xfrm>
            <a:off x="320675" y="6353175"/>
            <a:ext cx="8496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91314"/>
            <a:ext cx="82296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Fare clic per modificare lo stile del titolo</a:t>
            </a:r>
            <a:endParaRPr lang="en-US" dirty="0"/>
          </a:p>
        </p:txBody>
      </p:sp>
      <p:sp>
        <p:nvSpPr>
          <p:cNvPr id="14" name="Segnaposto contenuto 3"/>
          <p:cNvSpPr>
            <a:spLocks noGrp="1"/>
          </p:cNvSpPr>
          <p:nvPr>
            <p:ph sz="half" idx="1"/>
          </p:nvPr>
        </p:nvSpPr>
        <p:spPr>
          <a:xfrm>
            <a:off x="384048" y="1052514"/>
            <a:ext cx="5050904" cy="507365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it-IT" dirty="0" smtClean="0"/>
          </a:p>
        </p:txBody>
      </p:sp>
      <p:sp>
        <p:nvSpPr>
          <p:cNvPr id="15" name="Segnaposto contenuto 4"/>
          <p:cNvSpPr>
            <a:spLocks noGrp="1"/>
          </p:cNvSpPr>
          <p:nvPr>
            <p:ph sz="half" idx="2"/>
          </p:nvPr>
        </p:nvSpPr>
        <p:spPr>
          <a:xfrm>
            <a:off x="5578968" y="1052514"/>
            <a:ext cx="3034680" cy="507365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it-IT" dirty="0" smtClean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2D4B-DA90-4AAF-A3BA-A69568D3371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15"/>
          <p:cNvSpPr/>
          <p:nvPr userDrawn="1"/>
        </p:nvSpPr>
        <p:spPr>
          <a:xfrm>
            <a:off x="315913" y="754063"/>
            <a:ext cx="8496300" cy="55451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Connettore 1 13"/>
          <p:cNvCxnSpPr/>
          <p:nvPr userDrawn="1"/>
        </p:nvCxnSpPr>
        <p:spPr>
          <a:xfrm>
            <a:off x="320675" y="692150"/>
            <a:ext cx="8496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4"/>
          <p:cNvCxnSpPr/>
          <p:nvPr userDrawn="1"/>
        </p:nvCxnSpPr>
        <p:spPr>
          <a:xfrm>
            <a:off x="320675" y="6353175"/>
            <a:ext cx="8496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23528" y="291314"/>
            <a:ext cx="8229600" cy="432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2232470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851346"/>
            <a:ext cx="4038600" cy="1656406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Segnaposto contenuto 3"/>
          <p:cNvSpPr>
            <a:spLocks noGrp="1"/>
          </p:cNvSpPr>
          <p:nvPr>
            <p:ph sz="half" idx="13"/>
          </p:nvPr>
        </p:nvSpPr>
        <p:spPr>
          <a:xfrm>
            <a:off x="4648200" y="2615653"/>
            <a:ext cx="4038600" cy="1656406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contenuto 3"/>
          <p:cNvSpPr>
            <a:spLocks noGrp="1"/>
          </p:cNvSpPr>
          <p:nvPr>
            <p:ph sz="half" idx="14"/>
          </p:nvPr>
        </p:nvSpPr>
        <p:spPr>
          <a:xfrm>
            <a:off x="4648200" y="4379960"/>
            <a:ext cx="4038600" cy="1656406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Segnaposto contenuto 2"/>
          <p:cNvSpPr>
            <a:spLocks noGrp="1"/>
          </p:cNvSpPr>
          <p:nvPr>
            <p:ph sz="half" idx="15"/>
          </p:nvPr>
        </p:nvSpPr>
        <p:spPr>
          <a:xfrm>
            <a:off x="457200" y="3213198"/>
            <a:ext cx="4038600" cy="2808312"/>
          </a:xfrm>
        </p:spPr>
        <p:txBody>
          <a:bodyPr>
            <a:normAutofit/>
          </a:bodyPr>
          <a:lstStyle>
            <a:lvl1pPr marL="0" indent="0">
              <a:spcAft>
                <a:spcPts val="1200"/>
              </a:spcAft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numero diapositiva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53E7D-A213-4D6C-BE68-8775CE20A74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92100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  <a:cs typeface="+mn-cs"/>
              </a:defRPr>
            </a:lvl1pPr>
          </a:lstStyle>
          <a:p>
            <a:pPr>
              <a:defRPr/>
            </a:pPr>
            <a:fld id="{484C6BD9-C2D4-473C-8890-5A3456DF4C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Segnaposto titolo 1"/>
          <p:cNvSpPr txBox="1">
            <a:spLocks/>
          </p:cNvSpPr>
          <p:nvPr/>
        </p:nvSpPr>
        <p:spPr>
          <a:xfrm>
            <a:off x="231775" y="6429375"/>
            <a:ext cx="3744913" cy="214313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800" dirty="0">
                <a:latin typeface="Palatino Linotype" pitchFamily="18" charset="0"/>
                <a:ea typeface="+mj-ea"/>
                <a:cs typeface="+mj-cs"/>
              </a:rPr>
              <a:t>Strettamente privato e confidenziale</a:t>
            </a:r>
            <a:endParaRPr lang="en-US" sz="800" dirty="0"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Palatino Linotype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1pPr>
      <a:lvl2pPr marL="539750" indent="-18256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2pPr>
      <a:lvl3pPr marL="712788" indent="-17303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3pPr>
      <a:lvl4pPr marL="895350" indent="-18256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4pPr>
      <a:lvl5pPr marL="1079500" indent="-1841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Palatino Linotyp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Finanziari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it.wikipedia.org/wiki/Societ%C3%A0" TargetMode="External"/><Relationship Id="rId4" Type="http://schemas.openxmlformats.org/officeDocument/2006/relationships/hyperlink" Target="http://it.wikipedia.org/wiki/Investitore_istituzional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66388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31800"/>
          </a:xfrm>
        </p:spPr>
        <p:txBody>
          <a:bodyPr/>
          <a:lstStyle/>
          <a:p>
            <a:r>
              <a:rPr lang="en-US" smtClean="0"/>
              <a:t>Private Equity: </a:t>
            </a:r>
            <a:r>
              <a:rPr lang="en-US" b="0" smtClean="0"/>
              <a:t>Strategia di Investimento </a:t>
            </a:r>
            <a:r>
              <a:rPr lang="en-US" b="0" i="1" smtClean="0"/>
              <a:t>(3/3)</a:t>
            </a:r>
            <a:endParaRPr lang="it-IT" smtClean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CDC3CCB-1BDB-4BB6-8958-297B74E44DC9}" type="slidenum">
              <a:rPr lang="it-IT"/>
              <a:pPr>
                <a:defRPr/>
              </a:pPr>
              <a:t>10</a:t>
            </a:fld>
            <a:endParaRPr lang="it-IT"/>
          </a:p>
        </p:txBody>
      </p:sp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400050" y="836613"/>
          <a:ext cx="3959225" cy="2692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80000"/>
                <a:gridCol w="1980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SCOUTING/</a:t>
                      </a:r>
                      <a:r>
                        <a:rPr lang="it-IT" sz="1400" baseline="0" noProof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ANALISI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133216">
                <a:tc>
                  <a:txBody>
                    <a:bodyPr/>
                    <a:lstStyle/>
                    <a:p>
                      <a:pPr algn="ctr"/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 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Contatto diretto con CEO /membri del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CdA</a:t>
                      </a: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/azionisti di controllo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noProof="0" dirty="0">
                        <a:latin typeface="Palatino Linotype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Visite in “fabbrica”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noProof="0" dirty="0">
                        <a:latin typeface="Palatino Linotype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Assesment</a:t>
                      </a: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 delle capacità del management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noProof="0" dirty="0">
                        <a:latin typeface="Palatino Linotype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Due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Diligence</a:t>
                      </a: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 dettagliata anche incontrando clienti/fornitori/concorrenti/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advisor</a:t>
                      </a: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 di settore</a:t>
                      </a: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000" noProof="0" dirty="0">
                        <a:latin typeface="Palatino Linotype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4" name="Tabella 73"/>
          <p:cNvGraphicFramePr>
            <a:graphicFrameLocks noGrp="1"/>
          </p:cNvGraphicFramePr>
          <p:nvPr/>
        </p:nvGraphicFramePr>
        <p:xfrm>
          <a:off x="4767263" y="836613"/>
          <a:ext cx="3959225" cy="2235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80000"/>
                <a:gridCol w="1980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EXECUTION</a:t>
                      </a:r>
                      <a:endParaRPr lang="it-IT" sz="1400" noProof="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 </a:t>
                      </a:r>
                      <a:endParaRPr lang="it-IT" sz="1400" noProof="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noProof="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Acquisto quote “sui blocchi” o da azionisti privati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it-IT" sz="1000" noProof="0" dirty="0">
                        <a:latin typeface="Palatino Linotype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Prezzi frequentemente a sconto con contratti strutturati negoziati (es.: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earn-out</a:t>
                      </a: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put&amp;call</a:t>
                      </a: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option</a:t>
                      </a: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, ecc.)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it-IT" sz="1000" noProof="0" dirty="0">
                        <a:latin typeface="Palatino Linotype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 Sottoscrizione aumenti di capitale dedicati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5" name="Tabella 74"/>
          <p:cNvGraphicFramePr>
            <a:graphicFrameLocks noGrp="1"/>
          </p:cNvGraphicFramePr>
          <p:nvPr/>
        </p:nvGraphicFramePr>
        <p:xfrm>
          <a:off x="400050" y="3819525"/>
          <a:ext cx="3959225" cy="2082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80000"/>
                <a:gridCol w="1980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EXIT</a:t>
                      </a:r>
                      <a:endParaRPr lang="it-IT" sz="1400" noProof="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 </a:t>
                      </a:r>
                      <a:endParaRPr lang="it-IT" sz="1400" noProof="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noProof="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Cessione quota attraverso operazioni di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M&amp;A</a:t>
                      </a: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delisting</a:t>
                      </a: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, LBO</a:t>
                      </a:r>
                      <a:endParaRPr kumimoji="0" lang="it-IT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it-IT" sz="700" noProof="0" dirty="0">
                        <a:latin typeface="Palatino Linotype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Cessione con Private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Placing</a:t>
                      </a: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 ad hoc o mercato</a:t>
                      </a:r>
                      <a:endParaRPr kumimoji="0" lang="it-IT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it-IT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Possibilità di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hedging</a:t>
                      </a: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 di alcuni rischi</a:t>
                      </a:r>
                      <a:endParaRPr kumimoji="0" lang="it-IT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it-IT" sz="700" noProof="0" dirty="0">
                        <a:latin typeface="Palatino Linotype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6" name="Tabella 75"/>
          <p:cNvGraphicFramePr>
            <a:graphicFrameLocks noGrp="1"/>
          </p:cNvGraphicFramePr>
          <p:nvPr/>
        </p:nvGraphicFramePr>
        <p:xfrm>
          <a:off x="4767263" y="3576638"/>
          <a:ext cx="3959225" cy="245268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80000"/>
                <a:gridCol w="1980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noProof="0" dirty="0" smtClean="0">
                          <a:solidFill>
                            <a:schemeClr val="bg1"/>
                          </a:solidFill>
                          <a:latin typeface="Palatino Linotype" pitchFamily="18" charset="0"/>
                        </a:rPr>
                        <a:t>PORTFOLIO MANAGEMENT</a:t>
                      </a:r>
                      <a:endParaRPr lang="en-US" sz="1400" noProof="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solidFill>
                          <a:schemeClr val="bg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Ottica di medio termine; </a:t>
                      </a:r>
                      <a:endParaRPr kumimoji="0" lang="en-US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700" noProof="0" dirty="0">
                        <a:latin typeface="Palatino Linotype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Partecipazione attiva nel </a:t>
                      </a:r>
                      <a:r>
                        <a:rPr kumimoji="0" lang="it-IT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board</a:t>
                      </a:r>
                      <a:endParaRPr kumimoji="0" lang="en-US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700" noProof="0" dirty="0">
                        <a:latin typeface="Palatino Linotype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Condivisione obiettivi strategici di piano con imprenditore</a:t>
                      </a:r>
                      <a:endParaRPr kumimoji="0" lang="en-US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700" noProof="0" dirty="0">
                        <a:latin typeface="Palatino Linotype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Palatino Linotype" pitchFamily="18" charset="0"/>
                          <a:ea typeface="+mn-ea"/>
                          <a:cs typeface="+mn-cs"/>
                        </a:rPr>
                        <a:t>Apporto di contatti utili al business della partecipata</a:t>
                      </a:r>
                      <a:endParaRPr kumimoji="0" lang="en-US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8" name="Freccia a destra 77"/>
          <p:cNvSpPr/>
          <p:nvPr/>
        </p:nvSpPr>
        <p:spPr>
          <a:xfrm>
            <a:off x="4427538" y="1882775"/>
            <a:ext cx="252412" cy="250825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79" name="Freccia a destra 78"/>
          <p:cNvSpPr/>
          <p:nvPr/>
        </p:nvSpPr>
        <p:spPr>
          <a:xfrm rot="16200000" flipH="1">
            <a:off x="6596063" y="3271838"/>
            <a:ext cx="252412" cy="25241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0" name="Freccia a destra 79"/>
          <p:cNvSpPr/>
          <p:nvPr/>
        </p:nvSpPr>
        <p:spPr>
          <a:xfrm flipH="1">
            <a:off x="4414838" y="4873625"/>
            <a:ext cx="250825" cy="252413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31800"/>
          </a:xfrm>
        </p:spPr>
        <p:txBody>
          <a:bodyPr/>
          <a:lstStyle/>
          <a:p>
            <a:r>
              <a:rPr lang="en-US" smtClean="0"/>
              <a:t>Private Equity: </a:t>
            </a:r>
            <a:r>
              <a:rPr lang="en-US" b="0" smtClean="0"/>
              <a:t>Il caso del P.E di Maggioranza</a:t>
            </a:r>
            <a:endParaRPr lang="en-US" smtClean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46EE136-39F0-4843-B619-F42B48A715F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18" name="Tabella 17"/>
          <p:cNvGraphicFramePr>
            <a:graphicFrameLocks noGrp="1"/>
          </p:cNvGraphicFramePr>
          <p:nvPr/>
        </p:nvGraphicFramePr>
        <p:xfrm>
          <a:off x="1828800" y="1268413"/>
          <a:ext cx="5486400" cy="42021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965748"/>
                <a:gridCol w="2297406"/>
                <a:gridCol w="22259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400" noProof="0" dirty="0" smtClean="0">
                          <a:latin typeface="Palatino Linotype" pitchFamily="18" charset="0"/>
                        </a:rPr>
                        <a:t>Caratteristiche</a:t>
                      </a:r>
                      <a:endParaRPr lang="it-IT" sz="1400" noProof="0" dirty="0"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noProof="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P.E. di maggioranza</a:t>
                      </a:r>
                      <a:endParaRPr lang="it-IT" sz="1400" noProof="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noProof="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050" noProof="0" dirty="0" smtClean="0">
                          <a:latin typeface="Palatino Linotype" pitchFamily="18" charset="0"/>
                        </a:rPr>
                        <a:t>Gestione attiva e ben informata</a:t>
                      </a:r>
                      <a:r>
                        <a:rPr lang="it-IT" sz="1050" baseline="0" noProof="0" dirty="0" smtClean="0">
                          <a:latin typeface="Palatino Linotype" pitchFamily="18" charset="0"/>
                        </a:rPr>
                        <a:t> della partecipata</a:t>
                      </a:r>
                      <a:endParaRPr lang="it-IT" sz="1050" noProof="0" dirty="0"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050" noProof="0" dirty="0" smtClean="0">
                          <a:latin typeface="Palatino Linotype" pitchFamily="18" charset="0"/>
                        </a:rPr>
                        <a:t>Sviluppo di un Business </a:t>
                      </a:r>
                      <a:r>
                        <a:rPr lang="it-IT" sz="1050" noProof="0" dirty="0" err="1" smtClean="0">
                          <a:latin typeface="Palatino Linotype" pitchFamily="18" charset="0"/>
                        </a:rPr>
                        <a:t>Plan</a:t>
                      </a:r>
                      <a:r>
                        <a:rPr lang="it-IT" sz="1050" noProof="0" dirty="0" smtClean="0">
                          <a:latin typeface="Palatino Linotype" pitchFamily="18" charset="0"/>
                        </a:rPr>
                        <a:t> dettagliato e ambizioso, oltreché condiviso</a:t>
                      </a:r>
                      <a:endParaRPr lang="it-IT" sz="1050" noProof="0" dirty="0"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050" noProof="0" dirty="0" smtClean="0">
                          <a:latin typeface="Palatino Linotype" pitchFamily="18" charset="0"/>
                        </a:rPr>
                        <a:t>Allineamento degli</a:t>
                      </a:r>
                      <a:r>
                        <a:rPr lang="it-IT" sz="1050" baseline="0" noProof="0" dirty="0" smtClean="0">
                          <a:latin typeface="Palatino Linotype" pitchFamily="18" charset="0"/>
                        </a:rPr>
                        <a:t> interessi fra </a:t>
                      </a:r>
                      <a:r>
                        <a:rPr lang="it-IT" sz="1050" noProof="0" dirty="0" smtClean="0">
                          <a:latin typeface="Palatino Linotype" pitchFamily="18" charset="0"/>
                        </a:rPr>
                        <a:t>proprietà e controllo</a:t>
                      </a:r>
                      <a:endParaRPr lang="it-IT" sz="1050" noProof="0" dirty="0"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050" noProof="0" dirty="0" smtClean="0">
                          <a:latin typeface="Palatino Linotype" pitchFamily="18" charset="0"/>
                        </a:rPr>
                        <a:t>Liquidità dell’investimento</a:t>
                      </a:r>
                      <a:endParaRPr lang="it-IT" sz="1050" noProof="0" dirty="0"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050" noProof="0" dirty="0" smtClean="0">
                          <a:latin typeface="Palatino Linotype" pitchFamily="18" charset="0"/>
                        </a:rPr>
                        <a:t>Focus sulla crescita e “costruzione del valore”</a:t>
                      </a:r>
                      <a:endParaRPr lang="it-IT" sz="1050" noProof="0" dirty="0"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050" noProof="0" dirty="0" smtClean="0">
                          <a:latin typeface="Palatino Linotype" pitchFamily="18" charset="0"/>
                        </a:rPr>
                        <a:t>Mancato pagamento premio di controllo</a:t>
                      </a:r>
                      <a:endParaRPr lang="it-IT" sz="1050" noProof="0" dirty="0"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050" noProof="0" dirty="0" smtClean="0">
                          <a:latin typeface="Palatino Linotype" pitchFamily="18" charset="0"/>
                        </a:rPr>
                        <a:t>Pianificazione di lungo periodo</a:t>
                      </a:r>
                      <a:endParaRPr lang="it-IT" sz="1050" noProof="0" dirty="0"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1050" noProof="0" dirty="0" smtClean="0">
                          <a:latin typeface="Palatino Linotype" pitchFamily="18" charset="0"/>
                        </a:rPr>
                        <a:t>Coltivare un senso di urgenza,</a:t>
                      </a:r>
                      <a:r>
                        <a:rPr lang="it-IT" sz="1050" baseline="0" noProof="0" dirty="0" smtClean="0">
                          <a:latin typeface="Palatino Linotype" pitchFamily="18" charset="0"/>
                        </a:rPr>
                        <a:t> pressione</a:t>
                      </a:r>
                      <a:endParaRPr lang="it-IT" sz="1050" noProof="0" dirty="0"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noProof="0" dirty="0" smtClean="0">
                          <a:latin typeface="Palatino Linotype" pitchFamily="18" charset="0"/>
                        </a:rPr>
                        <a:t>Coinvolgimento continuo</a:t>
                      </a:r>
                      <a:r>
                        <a:rPr lang="it-IT" sz="1050" baseline="0" noProof="0" dirty="0" smtClean="0">
                          <a:latin typeface="Palatino Linotype" pitchFamily="18" charset="0"/>
                        </a:rPr>
                        <a:t> di </a:t>
                      </a:r>
                      <a:r>
                        <a:rPr lang="it-IT" sz="1050" baseline="0" noProof="0" dirty="0" err="1" smtClean="0">
                          <a:latin typeface="Palatino Linotype" pitchFamily="18" charset="0"/>
                        </a:rPr>
                        <a:t>advisor</a:t>
                      </a:r>
                      <a:r>
                        <a:rPr lang="it-IT" sz="1050" baseline="0" noProof="0" dirty="0" smtClean="0">
                          <a:latin typeface="Palatino Linotype" pitchFamily="18" charset="0"/>
                        </a:rPr>
                        <a:t> esperti</a:t>
                      </a:r>
                      <a:endParaRPr lang="it-IT" sz="1050" noProof="0" dirty="0" smtClean="0"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noProof="0" dirty="0" smtClean="0">
                          <a:latin typeface="Palatino Linotype" pitchFamily="18" charset="0"/>
                        </a:rPr>
                        <a:t>Scarsa dipendenza dalla leva finanziaria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it-IT" sz="800" noProof="0" dirty="0"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Ovale 18"/>
          <p:cNvSpPr/>
          <p:nvPr/>
        </p:nvSpPr>
        <p:spPr>
          <a:xfrm>
            <a:off x="5795963" y="1858963"/>
            <a:ext cx="288925" cy="288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vale 27"/>
          <p:cNvSpPr/>
          <p:nvPr/>
        </p:nvSpPr>
        <p:spPr>
          <a:xfrm>
            <a:off x="5795963" y="2263775"/>
            <a:ext cx="288925" cy="288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e 29"/>
          <p:cNvSpPr/>
          <p:nvPr/>
        </p:nvSpPr>
        <p:spPr>
          <a:xfrm>
            <a:off x="5795963" y="2678113"/>
            <a:ext cx="288925" cy="288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e 31"/>
          <p:cNvSpPr/>
          <p:nvPr/>
        </p:nvSpPr>
        <p:spPr>
          <a:xfrm>
            <a:off x="5795963" y="3433763"/>
            <a:ext cx="288925" cy="2873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e 32"/>
          <p:cNvSpPr/>
          <p:nvPr/>
        </p:nvSpPr>
        <p:spPr>
          <a:xfrm>
            <a:off x="5795963" y="3797300"/>
            <a:ext cx="288925" cy="2873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Ovale 33"/>
          <p:cNvSpPr/>
          <p:nvPr/>
        </p:nvSpPr>
        <p:spPr>
          <a:xfrm>
            <a:off x="5795963" y="4924425"/>
            <a:ext cx="288925" cy="288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6681" name="Gruppo 35"/>
          <p:cNvGrpSpPr>
            <a:grpSpLocks/>
          </p:cNvGrpSpPr>
          <p:nvPr/>
        </p:nvGrpSpPr>
        <p:grpSpPr bwMode="auto">
          <a:xfrm>
            <a:off x="5795963" y="4183063"/>
            <a:ext cx="288925" cy="287337"/>
            <a:chOff x="3671900" y="4293096"/>
            <a:chExt cx="288000" cy="288000"/>
          </a:xfrm>
        </p:grpSpPr>
        <p:sp>
          <p:nvSpPr>
            <p:cNvPr id="35" name="Ovale 34"/>
            <p:cNvSpPr/>
            <p:nvPr/>
          </p:nvSpPr>
          <p:spPr>
            <a:xfrm>
              <a:off x="3671900" y="4293096"/>
              <a:ext cx="288000" cy="28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Torta 20"/>
            <p:cNvSpPr/>
            <p:nvPr/>
          </p:nvSpPr>
          <p:spPr>
            <a:xfrm>
              <a:off x="3671900" y="4293096"/>
              <a:ext cx="288000" cy="288000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682" name="Gruppo 37"/>
          <p:cNvGrpSpPr>
            <a:grpSpLocks/>
          </p:cNvGrpSpPr>
          <p:nvPr/>
        </p:nvGrpSpPr>
        <p:grpSpPr bwMode="auto">
          <a:xfrm>
            <a:off x="5795963" y="4537075"/>
            <a:ext cx="288925" cy="287338"/>
            <a:chOff x="4864224" y="4765340"/>
            <a:chExt cx="288000" cy="288000"/>
          </a:xfrm>
        </p:grpSpPr>
        <p:sp>
          <p:nvSpPr>
            <p:cNvPr id="37" name="Ovale 36"/>
            <p:cNvSpPr/>
            <p:nvPr/>
          </p:nvSpPr>
          <p:spPr>
            <a:xfrm>
              <a:off x="4864224" y="4765340"/>
              <a:ext cx="288000" cy="28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Torta 23"/>
            <p:cNvSpPr/>
            <p:nvPr/>
          </p:nvSpPr>
          <p:spPr>
            <a:xfrm>
              <a:off x="4864224" y="4765340"/>
              <a:ext cx="288000" cy="288000"/>
            </a:xfrm>
            <a:prstGeom prst="pie">
              <a:avLst>
                <a:gd name="adj1" fmla="val 10865585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683" name="Gruppo 83"/>
          <p:cNvGrpSpPr>
            <a:grpSpLocks/>
          </p:cNvGrpSpPr>
          <p:nvPr/>
        </p:nvGrpSpPr>
        <p:grpSpPr bwMode="auto">
          <a:xfrm>
            <a:off x="1922463" y="5805488"/>
            <a:ext cx="2660650" cy="287337"/>
            <a:chOff x="6372232" y="2276872"/>
            <a:chExt cx="2661213" cy="288000"/>
          </a:xfrm>
        </p:grpSpPr>
        <p:grpSp>
          <p:nvGrpSpPr>
            <p:cNvPr id="26689" name="Gruppo 82"/>
            <p:cNvGrpSpPr>
              <a:grpSpLocks/>
            </p:cNvGrpSpPr>
            <p:nvPr/>
          </p:nvGrpSpPr>
          <p:grpSpPr bwMode="auto">
            <a:xfrm>
              <a:off x="6372232" y="2276872"/>
              <a:ext cx="793197" cy="288000"/>
              <a:chOff x="7236328" y="2276872"/>
              <a:chExt cx="793197" cy="288000"/>
            </a:xfrm>
          </p:grpSpPr>
          <p:sp>
            <p:nvSpPr>
              <p:cNvPr id="29" name="Ovale 28"/>
              <p:cNvSpPr/>
              <p:nvPr/>
            </p:nvSpPr>
            <p:spPr>
              <a:xfrm>
                <a:off x="7236328" y="2276872"/>
                <a:ext cx="288986" cy="288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01" name="CasellaDiTesto 68"/>
              <p:cNvSpPr txBox="1">
                <a:spLocks noChangeArrowheads="1"/>
              </p:cNvSpPr>
              <p:nvPr/>
            </p:nvSpPr>
            <p:spPr bwMode="auto">
              <a:xfrm>
                <a:off x="7525469" y="2305456"/>
                <a:ext cx="50405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900">
                    <a:latin typeface="Palatino Linotype" pitchFamily="18" charset="0"/>
                  </a:rPr>
                  <a:t>100%</a:t>
                </a:r>
                <a:endParaRPr lang="en-US" sz="900">
                  <a:latin typeface="Palatino Linotype" pitchFamily="18" charset="0"/>
                </a:endParaRPr>
              </a:p>
            </p:txBody>
          </p:sp>
        </p:grpSp>
        <p:grpSp>
          <p:nvGrpSpPr>
            <p:cNvPr id="26690" name="Gruppo 81"/>
            <p:cNvGrpSpPr>
              <a:grpSpLocks/>
            </p:cNvGrpSpPr>
            <p:nvPr/>
          </p:nvGrpSpPr>
          <p:grpSpPr bwMode="auto">
            <a:xfrm>
              <a:off x="7308304" y="2276872"/>
              <a:ext cx="793229" cy="288000"/>
              <a:chOff x="7236296" y="2708920"/>
              <a:chExt cx="793229" cy="288000"/>
            </a:xfrm>
          </p:grpSpPr>
          <p:grpSp>
            <p:nvGrpSpPr>
              <p:cNvPr id="26696" name="Gruppo 69"/>
              <p:cNvGrpSpPr>
                <a:grpSpLocks/>
              </p:cNvGrpSpPr>
              <p:nvPr/>
            </p:nvGrpSpPr>
            <p:grpSpPr bwMode="auto">
              <a:xfrm>
                <a:off x="7236296" y="2708920"/>
                <a:ext cx="288000" cy="288000"/>
                <a:chOff x="7308336" y="1988856"/>
                <a:chExt cx="288000" cy="288000"/>
              </a:xfrm>
            </p:grpSpPr>
            <p:sp>
              <p:nvSpPr>
                <p:cNvPr id="71" name="Ovale 70"/>
                <p:cNvSpPr/>
                <p:nvPr/>
              </p:nvSpPr>
              <p:spPr>
                <a:xfrm>
                  <a:off x="7309087" y="1988856"/>
                  <a:ext cx="287398" cy="288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2" name="Torta 71"/>
                <p:cNvSpPr/>
                <p:nvPr/>
              </p:nvSpPr>
              <p:spPr>
                <a:xfrm flipH="1">
                  <a:off x="7309087" y="1988856"/>
                  <a:ext cx="287398" cy="288000"/>
                </a:xfrm>
                <a:prstGeom prst="pie">
                  <a:avLst>
                    <a:gd name="adj1" fmla="val 5339622"/>
                    <a:gd name="adj2" fmla="val 1620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26697" name="CasellaDiTesto 72"/>
              <p:cNvSpPr txBox="1">
                <a:spLocks noChangeArrowheads="1"/>
              </p:cNvSpPr>
              <p:nvPr/>
            </p:nvSpPr>
            <p:spPr bwMode="auto">
              <a:xfrm>
                <a:off x="7525469" y="2737504"/>
                <a:ext cx="50405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900">
                    <a:latin typeface="Palatino Linotype" pitchFamily="18" charset="0"/>
                  </a:rPr>
                  <a:t>50%</a:t>
                </a:r>
                <a:endParaRPr lang="en-US" sz="900">
                  <a:latin typeface="Palatino Linotype" pitchFamily="18" charset="0"/>
                </a:endParaRPr>
              </a:p>
            </p:txBody>
          </p:sp>
        </p:grpSp>
        <p:grpSp>
          <p:nvGrpSpPr>
            <p:cNvPr id="26691" name="Gruppo 80"/>
            <p:cNvGrpSpPr>
              <a:grpSpLocks/>
            </p:cNvGrpSpPr>
            <p:nvPr/>
          </p:nvGrpSpPr>
          <p:grpSpPr bwMode="auto">
            <a:xfrm>
              <a:off x="8244408" y="2276872"/>
              <a:ext cx="789037" cy="288000"/>
              <a:chOff x="7240488" y="3109738"/>
              <a:chExt cx="789037" cy="288000"/>
            </a:xfrm>
          </p:grpSpPr>
          <p:grpSp>
            <p:nvGrpSpPr>
              <p:cNvPr id="26692" name="Gruppo 41"/>
              <p:cNvGrpSpPr>
                <a:grpSpLocks/>
              </p:cNvGrpSpPr>
              <p:nvPr/>
            </p:nvGrpSpPr>
            <p:grpSpPr bwMode="auto">
              <a:xfrm>
                <a:off x="7240488" y="3109738"/>
                <a:ext cx="288000" cy="288000"/>
                <a:chOff x="3671900" y="4293096"/>
                <a:chExt cx="288000" cy="288000"/>
              </a:xfrm>
            </p:grpSpPr>
            <p:sp>
              <p:nvSpPr>
                <p:cNvPr id="44" name="Ovale 43"/>
                <p:cNvSpPr/>
                <p:nvPr/>
              </p:nvSpPr>
              <p:spPr>
                <a:xfrm>
                  <a:off x="3671782" y="4293096"/>
                  <a:ext cx="287399" cy="288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" name="Torta 44"/>
                <p:cNvSpPr/>
                <p:nvPr/>
              </p:nvSpPr>
              <p:spPr>
                <a:xfrm>
                  <a:off x="3671782" y="4293096"/>
                  <a:ext cx="287399" cy="288000"/>
                </a:xfrm>
                <a:prstGeom prst="pi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26693" name="CasellaDiTesto 76"/>
              <p:cNvSpPr txBox="1">
                <a:spLocks noChangeArrowheads="1"/>
              </p:cNvSpPr>
              <p:nvPr/>
            </p:nvSpPr>
            <p:spPr bwMode="auto">
              <a:xfrm>
                <a:off x="7525469" y="3138322"/>
                <a:ext cx="504056" cy="230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900">
                    <a:latin typeface="Palatino Linotype" pitchFamily="18" charset="0"/>
                  </a:rPr>
                  <a:t>25%</a:t>
                </a:r>
                <a:endParaRPr lang="en-US" sz="90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26684" name="Gruppo 35"/>
          <p:cNvGrpSpPr>
            <a:grpSpLocks/>
          </p:cNvGrpSpPr>
          <p:nvPr/>
        </p:nvGrpSpPr>
        <p:grpSpPr bwMode="auto">
          <a:xfrm>
            <a:off x="5795963" y="3060700"/>
            <a:ext cx="288925" cy="287338"/>
            <a:chOff x="3671900" y="4293096"/>
            <a:chExt cx="288000" cy="288000"/>
          </a:xfrm>
        </p:grpSpPr>
        <p:sp>
          <p:nvSpPr>
            <p:cNvPr id="70" name="Ovale 69"/>
            <p:cNvSpPr/>
            <p:nvPr/>
          </p:nvSpPr>
          <p:spPr>
            <a:xfrm>
              <a:off x="3671900" y="4293096"/>
              <a:ext cx="288000" cy="28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Torta 73"/>
            <p:cNvSpPr/>
            <p:nvPr/>
          </p:nvSpPr>
          <p:spPr>
            <a:xfrm>
              <a:off x="3671900" y="4293096"/>
              <a:ext cx="288000" cy="288000"/>
            </a:xfrm>
            <a:prstGeom prst="pi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0" name="Ovale 79"/>
          <p:cNvSpPr/>
          <p:nvPr/>
        </p:nvSpPr>
        <p:spPr>
          <a:xfrm>
            <a:off x="5786438" y="5281613"/>
            <a:ext cx="287337" cy="288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reccia a destra 2"/>
          <p:cNvSpPr/>
          <p:nvPr/>
        </p:nvSpPr>
        <p:spPr>
          <a:xfrm>
            <a:off x="611188" y="5213350"/>
            <a:ext cx="1008062" cy="287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1042988" y="1484313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S.P.A.C.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FD45DEC-E259-456C-A950-195B65922BE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31800"/>
          </a:xfrm>
        </p:spPr>
        <p:txBody>
          <a:bodyPr/>
          <a:lstStyle/>
          <a:p>
            <a:r>
              <a:rPr lang="it-IT" smtClean="0"/>
              <a:t>SPAC: </a:t>
            </a:r>
            <a:r>
              <a:rPr lang="it-IT" b="0" smtClean="0"/>
              <a:t>Cosa è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1FFEAEA-A64D-4837-B3E0-1B6C44DFD89A}" type="slidenum">
              <a:rPr lang="it-IT"/>
              <a:pPr>
                <a:defRPr/>
              </a:pPr>
              <a:t>13</a:t>
            </a:fld>
            <a:endParaRPr lang="it-IT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 l="16367" t="12383" r="15108" b="9975"/>
          <a:stretch>
            <a:fillRect/>
          </a:stretch>
        </p:blipFill>
        <p:spPr bwMode="auto">
          <a:xfrm>
            <a:off x="395288" y="781050"/>
            <a:ext cx="8208962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31800"/>
          </a:xfrm>
        </p:spPr>
        <p:txBody>
          <a:bodyPr/>
          <a:lstStyle/>
          <a:p>
            <a:r>
              <a:rPr lang="it-IT" smtClean="0"/>
              <a:t>SPAC: </a:t>
            </a:r>
            <a:r>
              <a:rPr lang="it-IT" b="0" smtClean="0"/>
              <a:t>Percorso Temporale entro i 24 mesi previsti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AFA2F43-D4AD-40E4-8AFA-4987E0DE1FFD}" type="slidenum">
              <a:rPr lang="it-IT"/>
              <a:pPr>
                <a:defRPr/>
              </a:pPr>
              <a:t>14</a:t>
            </a:fld>
            <a:endParaRPr lang="it-IT"/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08050"/>
            <a:ext cx="82073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31800"/>
          </a:xfrm>
        </p:spPr>
        <p:txBody>
          <a:bodyPr/>
          <a:lstStyle/>
          <a:p>
            <a:r>
              <a:rPr lang="it-IT" smtClean="0"/>
              <a:t>SPAC: </a:t>
            </a:r>
            <a:r>
              <a:rPr lang="it-IT" b="0" smtClean="0"/>
              <a:t>Il management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850B074-49BA-41D4-9E8F-E53C08E35CEB}" type="slidenum">
              <a:rPr lang="it-IT"/>
              <a:pPr>
                <a:defRPr/>
              </a:pPr>
              <a:t>15</a:t>
            </a:fld>
            <a:endParaRPr lang="it-IT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15975"/>
            <a:ext cx="820896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31800"/>
          </a:xfrm>
        </p:spPr>
        <p:txBody>
          <a:bodyPr/>
          <a:lstStyle/>
          <a:p>
            <a:r>
              <a:rPr lang="it-IT" smtClean="0"/>
              <a:t>SPAC: </a:t>
            </a:r>
            <a:r>
              <a:rPr lang="it-IT" b="0" smtClean="0"/>
              <a:t>Gli Indici di mercato da Gennaio 2004 a Settembre 2011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E583614-A901-4BC2-A48A-CF1896E5E338}" type="slidenum">
              <a:rPr lang="it-IT"/>
              <a:pPr>
                <a:defRPr/>
              </a:pPr>
              <a:t>16</a:t>
            </a:fld>
            <a:endParaRPr lang="it-IT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836613"/>
            <a:ext cx="82804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31800"/>
          </a:xfrm>
        </p:spPr>
        <p:txBody>
          <a:bodyPr/>
          <a:lstStyle/>
          <a:p>
            <a:r>
              <a:rPr lang="it-IT" smtClean="0"/>
              <a:t>SPAC: </a:t>
            </a:r>
            <a:r>
              <a:rPr lang="it-IT" b="0" smtClean="0"/>
              <a:t>Gli Indici di mercato da 2005 a oggi –Confronto con MSCI World Index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43C33E1-F178-41A2-A01A-67BFA2AB8B28}" type="slidenum">
              <a:rPr lang="it-IT"/>
              <a:pPr>
                <a:defRPr/>
              </a:pPr>
              <a:t>17</a:t>
            </a:fld>
            <a:endParaRPr lang="it-IT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836613"/>
            <a:ext cx="83534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1042988" y="1484313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CREDITO BANCARIO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B93C0A1-B754-433B-AEC6-14662075B69E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31800"/>
          </a:xfrm>
        </p:spPr>
        <p:txBody>
          <a:bodyPr/>
          <a:lstStyle/>
          <a:p>
            <a:r>
              <a:rPr lang="it-IT" smtClean="0"/>
              <a:t>Credito Bancario: </a:t>
            </a:r>
            <a:r>
              <a:rPr lang="it-IT" b="0" smtClean="0"/>
              <a:t>Le banche non fanno più credito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D425827-89C6-4322-A52F-07864E61ABD1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43011" name="Rettangolo 3"/>
          <p:cNvSpPr>
            <a:spLocks noChangeArrowheads="1"/>
          </p:cNvSpPr>
          <p:nvPr/>
        </p:nvSpPr>
        <p:spPr bwMode="auto">
          <a:xfrm>
            <a:off x="611188" y="814388"/>
            <a:ext cx="77327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spAutoFit/>
          </a:bodyPr>
          <a:lstStyle/>
          <a:p>
            <a:pPr algn="just"/>
            <a:r>
              <a:rPr lang="it-IT" sz="1100" b="1">
                <a:latin typeface="Palatino Linotype" pitchFamily="18" charset="0"/>
              </a:rPr>
              <a:t>			QUADRO MACROECONOMICO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4284663" y="1028700"/>
            <a:ext cx="431800" cy="5286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3013" name="Rettangolo 6"/>
          <p:cNvSpPr>
            <a:spLocks noChangeArrowheads="1"/>
          </p:cNvSpPr>
          <p:nvPr/>
        </p:nvSpPr>
        <p:spPr bwMode="auto">
          <a:xfrm>
            <a:off x="633413" y="1639888"/>
            <a:ext cx="77327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spAutoFit/>
          </a:bodyPr>
          <a:lstStyle/>
          <a:p>
            <a:pPr algn="just"/>
            <a:r>
              <a:rPr lang="it-IT" sz="1100" b="1">
                <a:latin typeface="Palatino Linotype" pitchFamily="18" charset="0"/>
              </a:rPr>
              <a:t>			AUMENTO DEL COSTO DEL FINANZIAMENTO</a:t>
            </a:r>
          </a:p>
          <a:p>
            <a:pPr algn="just"/>
            <a:r>
              <a:rPr lang="it-IT" sz="1100" b="1">
                <a:latin typeface="Palatino Linotype" pitchFamily="18" charset="0"/>
              </a:rPr>
              <a:t>			-Spread con BTP</a:t>
            </a:r>
          </a:p>
          <a:p>
            <a:pPr algn="just"/>
            <a:r>
              <a:rPr lang="it-IT" sz="1100" b="1">
                <a:latin typeface="Palatino Linotype" pitchFamily="18" charset="0"/>
              </a:rPr>
              <a:t>			-Liquidità pagata a tassi elevati (funding)</a:t>
            </a:r>
          </a:p>
        </p:txBody>
      </p:sp>
      <p:sp>
        <p:nvSpPr>
          <p:cNvPr id="43014" name="Rettangolo 8"/>
          <p:cNvSpPr>
            <a:spLocks noChangeArrowheads="1"/>
          </p:cNvSpPr>
          <p:nvPr/>
        </p:nvSpPr>
        <p:spPr bwMode="auto">
          <a:xfrm>
            <a:off x="755650" y="2576513"/>
            <a:ext cx="7731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spAutoFit/>
          </a:bodyPr>
          <a:lstStyle/>
          <a:p>
            <a:r>
              <a:rPr lang="it-IT" sz="1100" b="1">
                <a:latin typeface="Palatino Linotype" pitchFamily="18" charset="0"/>
              </a:rPr>
              <a:t>Novantenne accompagnato dai genitori			Aumento esponenziale dello Spread applicato 					all’ Euribor  (8% -9%-10%)						</a:t>
            </a: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3203575" y="2276475"/>
            <a:ext cx="1273175" cy="215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4476750" y="2282825"/>
            <a:ext cx="1463675" cy="2095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997200"/>
            <a:ext cx="44640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5314950" y="3141663"/>
            <a:ext cx="3051175" cy="295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+mn-lt"/>
                <a:cs typeface="+mn-cs"/>
              </a:rPr>
              <a:t>Nel primo semestre, solo le grandi banche come Unicredit e Intesa Sanpaolo</a:t>
            </a:r>
            <a:r>
              <a:rPr lang="it-IT" sz="1050" b="1" dirty="0">
                <a:latin typeface="+mn-lt"/>
                <a:cs typeface="+mn-cs"/>
              </a:rPr>
              <a:t> </a:t>
            </a:r>
            <a:r>
              <a:rPr lang="it-IT" sz="1050" dirty="0">
                <a:latin typeface="+mn-lt"/>
                <a:cs typeface="+mn-cs"/>
              </a:rPr>
              <a:t>si erano segnalate per una contrazione, sia pure minima, del credito, a fronte di un aumento molto più incisivo delle sofferenze (nel grafico </a:t>
            </a:r>
            <a:r>
              <a:rPr lang="it-IT" sz="1050" dirty="0" err="1">
                <a:latin typeface="+mn-lt"/>
                <a:cs typeface="+mn-cs"/>
              </a:rPr>
              <a:t>Npl</a:t>
            </a:r>
            <a:r>
              <a:rPr lang="it-IT" sz="1050" dirty="0">
                <a:latin typeface="+mn-lt"/>
                <a:cs typeface="+mn-cs"/>
              </a:rPr>
              <a:t>, </a:t>
            </a:r>
            <a:r>
              <a:rPr lang="it-IT" sz="1050" i="1" dirty="0">
                <a:latin typeface="+mn-lt"/>
                <a:cs typeface="+mn-cs"/>
              </a:rPr>
              <a:t>non </a:t>
            </a:r>
            <a:r>
              <a:rPr lang="it-IT" sz="1050" i="1" dirty="0" err="1">
                <a:latin typeface="+mn-lt"/>
                <a:cs typeface="+mn-cs"/>
              </a:rPr>
              <a:t>performing</a:t>
            </a:r>
            <a:r>
              <a:rPr lang="it-IT" sz="1050" i="1" dirty="0">
                <a:latin typeface="+mn-lt"/>
                <a:cs typeface="+mn-cs"/>
              </a:rPr>
              <a:t> </a:t>
            </a:r>
            <a:r>
              <a:rPr lang="it-IT" sz="1050" i="1" dirty="0" err="1">
                <a:latin typeface="+mn-lt"/>
                <a:cs typeface="+mn-cs"/>
              </a:rPr>
              <a:t>loan</a:t>
            </a:r>
            <a:r>
              <a:rPr lang="it-IT" sz="1050" dirty="0">
                <a:latin typeface="+mn-lt"/>
                <a:cs typeface="+mn-cs"/>
              </a:rPr>
              <a:t>). Le </a:t>
            </a:r>
            <a:r>
              <a:rPr lang="it-IT" sz="1050" dirty="0">
                <a:latin typeface="+mn-lt"/>
                <a:cs typeface="+mn-cs"/>
              </a:rPr>
              <a:t>banche minori, soprattutto Popolari, hanno continuato ad espandere gli impieghi: ma nello stesso tempo hanno registrato un incremento rilevante anche nei crediti malandati. I mesi estivi hanno tracciato però una linea di demarcazione, e ora la stretta del credito riguarda tutti: esplicita o attuata, indirettamente, attraverso l’aumento dello spread, che spinge molte </a:t>
            </a:r>
            <a:r>
              <a:rPr lang="it-IT" sz="1050" dirty="0" err="1">
                <a:latin typeface="+mn-lt"/>
                <a:cs typeface="+mn-cs"/>
              </a:rPr>
              <a:t>Pmi</a:t>
            </a:r>
            <a:r>
              <a:rPr lang="it-IT" sz="1050" dirty="0">
                <a:latin typeface="+mn-lt"/>
                <a:cs typeface="+mn-cs"/>
              </a:rPr>
              <a:t> a rinunciare.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+mn-lt"/>
                <a:cs typeface="+mn-cs"/>
              </a:rPr>
              <a:t/>
            </a:r>
            <a:br>
              <a:rPr lang="it-IT" sz="1050" dirty="0">
                <a:latin typeface="+mn-lt"/>
                <a:cs typeface="+mn-cs"/>
              </a:rPr>
            </a:br>
            <a:r>
              <a:rPr lang="it-IT" sz="1050" dirty="0">
                <a:latin typeface="+mn-lt"/>
                <a:cs typeface="+mn-cs"/>
              </a:rPr>
              <a:t/>
            </a:r>
            <a:br>
              <a:rPr lang="it-IT" sz="1050" dirty="0">
                <a:latin typeface="+mn-lt"/>
                <a:cs typeface="+mn-cs"/>
              </a:rPr>
            </a:br>
            <a:endParaRPr lang="it-IT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188" y="2708275"/>
            <a:ext cx="7772400" cy="32416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1400" dirty="0" smtClean="0"/>
              <a:t>TOMMASO PAVIA </a:t>
            </a:r>
            <a:br>
              <a:rPr lang="it-IT" sz="1400" dirty="0" smtClean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smtClean="0"/>
              <a:t>FUND MANAGER</a:t>
            </a:r>
            <a:br>
              <a:rPr lang="it-IT" sz="1400" dirty="0" smtClean="0"/>
            </a:br>
            <a:r>
              <a:rPr lang="it-IT" sz="1400" dirty="0" err="1" smtClean="0"/>
              <a:t>Tissor</a:t>
            </a:r>
            <a:r>
              <a:rPr lang="it-IT" sz="1400" dirty="0" smtClean="0"/>
              <a:t> Capital Management SA</a:t>
            </a:r>
            <a:br>
              <a:rPr lang="it-IT" sz="1400" dirty="0" smtClean="0"/>
            </a:br>
            <a:r>
              <a:rPr lang="it-IT" sz="1400" dirty="0" err="1" smtClean="0"/>
              <a:t>Authorized</a:t>
            </a:r>
            <a:r>
              <a:rPr lang="it-IT" sz="1400" dirty="0" smtClean="0"/>
              <a:t> and </a:t>
            </a:r>
            <a:r>
              <a:rPr lang="it-IT" sz="1400" dirty="0" err="1" smtClean="0"/>
              <a:t>Regulated</a:t>
            </a:r>
            <a:r>
              <a:rPr lang="it-IT" sz="1400" dirty="0" smtClean="0"/>
              <a:t> by the </a:t>
            </a:r>
            <a:r>
              <a:rPr lang="it-IT" sz="1400" dirty="0" err="1" smtClean="0"/>
              <a:t>Swiss</a:t>
            </a:r>
            <a:r>
              <a:rPr lang="it-IT" sz="1400" dirty="0" smtClean="0"/>
              <a:t> Financial Market </a:t>
            </a:r>
            <a:r>
              <a:rPr lang="it-IT" sz="1400" dirty="0" err="1" smtClean="0"/>
              <a:t>Supervisory</a:t>
            </a:r>
            <a:r>
              <a:rPr lang="it-IT" sz="1400" dirty="0" smtClean="0"/>
              <a:t> Authority FINMA</a:t>
            </a:r>
            <a:br>
              <a:rPr lang="it-IT" sz="1400" dirty="0" smtClean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/>
              <a:t/>
            </a:r>
            <a:br>
              <a:rPr lang="it-IT" sz="1400" dirty="0"/>
            </a:br>
            <a:r>
              <a:rPr lang="it-IT" sz="1400" dirty="0" smtClean="0"/>
              <a:t>Galleria 2- Via Cantonale</a:t>
            </a:r>
            <a:br>
              <a:rPr lang="it-IT" sz="1400" dirty="0" smtClean="0"/>
            </a:br>
            <a:r>
              <a:rPr lang="it-IT" sz="1400" dirty="0" smtClean="0"/>
              <a:t>6928 Manno –CH</a:t>
            </a:r>
            <a:br>
              <a:rPr lang="it-IT" sz="1400" dirty="0" smtClean="0"/>
            </a:br>
            <a:r>
              <a:rPr lang="it-IT" sz="1400" dirty="0" err="1" smtClean="0"/>
              <a:t>Tel</a:t>
            </a:r>
            <a:r>
              <a:rPr lang="it-IT" sz="1400" dirty="0" smtClean="0"/>
              <a:t> +041 (0)919101795</a:t>
            </a:r>
            <a:br>
              <a:rPr lang="it-IT" sz="1400" dirty="0" smtClean="0"/>
            </a:br>
            <a:r>
              <a:rPr lang="it-IT" sz="1400" dirty="0" smtClean="0"/>
              <a:t>tpavia@tissor.ch</a:t>
            </a:r>
            <a:br>
              <a:rPr lang="it-IT" sz="1400" dirty="0" smtClean="0"/>
            </a:br>
            <a:r>
              <a:rPr lang="it-IT" sz="1400" dirty="0"/>
              <a:t/>
            </a:r>
            <a:br>
              <a:rPr lang="it-IT" sz="1400" dirty="0"/>
            </a:b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86407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31800"/>
          </a:xfrm>
        </p:spPr>
        <p:txBody>
          <a:bodyPr/>
          <a:lstStyle/>
          <a:p>
            <a:r>
              <a:rPr lang="it-IT" smtClean="0"/>
              <a:t>Credito Bancario: </a:t>
            </a:r>
            <a:r>
              <a:rPr lang="it-IT" b="0" smtClean="0"/>
              <a:t>Le banche non fanno più credito-DELEVERAGING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5A57E2C-516A-44DD-B2B7-8CF5E42878C2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45059" name="Rettangolo 4"/>
          <p:cNvSpPr>
            <a:spLocks noChangeArrowheads="1"/>
          </p:cNvSpPr>
          <p:nvPr/>
        </p:nvSpPr>
        <p:spPr bwMode="auto">
          <a:xfrm>
            <a:off x="704850" y="981075"/>
            <a:ext cx="7731125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spAutoFit/>
          </a:bodyPr>
          <a:lstStyle/>
          <a:p>
            <a:pPr algn="just"/>
            <a:r>
              <a:rPr lang="it-IT" b="1">
                <a:latin typeface="Palatino Linotype" pitchFamily="18" charset="0"/>
              </a:rPr>
              <a:t>Deleveraging = Ridurre gli attivi a rischio</a:t>
            </a:r>
          </a:p>
          <a:p>
            <a:pPr algn="just"/>
            <a:endParaRPr lang="it-IT" b="1">
              <a:latin typeface="Palatino Linotype" pitchFamily="18" charset="0"/>
            </a:endParaRPr>
          </a:p>
          <a:p>
            <a:pPr algn="just"/>
            <a:r>
              <a:rPr lang="it-IT" b="1">
                <a:latin typeface="Palatino Linotype" pitchFamily="18" charset="0"/>
              </a:rPr>
              <a:t>….</a:t>
            </a:r>
            <a:r>
              <a:rPr lang="it-IT">
                <a:latin typeface="Calibri" pitchFamily="34" charset="0"/>
              </a:rPr>
              <a:t> per poter soddisfare le esigenze di tier1 ratio dell‘ Euro Banking Association (E.B.A.), limiti imposti da Basilea III  (a tendere 9% per il sitema creditizio italiano; se banca sistemica 12.5% -Unicredit)</a:t>
            </a:r>
          </a:p>
          <a:p>
            <a:pPr algn="just"/>
            <a:endParaRPr lang="it-IT">
              <a:latin typeface="Calibri" pitchFamily="34" charset="0"/>
            </a:endParaRPr>
          </a:p>
          <a:p>
            <a:pPr algn="just"/>
            <a:r>
              <a:rPr lang="it-IT" b="1" u="sng">
                <a:latin typeface="Calibri" pitchFamily="34" charset="0"/>
              </a:rPr>
              <a:t>TRA LE ATTIVITA’ A RISCHIO CI SONO I CREDITI VERSO LE AZIENDE</a:t>
            </a:r>
          </a:p>
          <a:p>
            <a:pPr algn="just"/>
            <a:endParaRPr lang="it-IT">
              <a:latin typeface="Calibri" pitchFamily="34" charset="0"/>
            </a:endParaRPr>
          </a:p>
          <a:p>
            <a:pPr algn="just"/>
            <a:endParaRPr lang="it-IT" b="1">
              <a:latin typeface="Palatino Linotype" pitchFamily="18" charset="0"/>
            </a:endParaRPr>
          </a:p>
          <a:p>
            <a:pPr algn="just"/>
            <a:endParaRPr lang="it-IT" b="1">
              <a:latin typeface="Palatino Linotype" pitchFamily="18" charset="0"/>
            </a:endParaRPr>
          </a:p>
          <a:p>
            <a:pPr algn="just"/>
            <a:r>
              <a:rPr lang="it-IT" b="1">
                <a:latin typeface="Palatino Linotype" pitchFamily="18" charset="0"/>
              </a:rPr>
              <a:t>…</a:t>
            </a:r>
            <a:r>
              <a:rPr lang="it-IT">
                <a:latin typeface="Palatino Linotype" pitchFamily="18" charset="0"/>
              </a:rPr>
              <a:t>le banche sono costrette a fare deleveraging del proprio attivo... allo stato attuale risulta più profittevole vendere asset e rinunciare al rendimento marginale ad essi legato, rispetto a finanziarsi sul mercato per finanziarli (il Funding ha un costo elevato)…</a:t>
            </a:r>
          </a:p>
          <a:p>
            <a:pPr algn="just"/>
            <a:endParaRPr lang="it-IT">
              <a:latin typeface="Palatino Linotype" pitchFamily="18" charset="0"/>
            </a:endParaRPr>
          </a:p>
          <a:p>
            <a:pPr algn="just"/>
            <a:r>
              <a:rPr lang="it-IT">
                <a:latin typeface="Palatino Linotype" pitchFamily="18" charset="0"/>
              </a:rPr>
              <a:t>.. e così le banche Italiane stanno iniziando a vendere i primi asset. Lociga e buon senso vuole che vendano prima quelli liquidi e quotati...e poi rinuncino ad erogare prestiti ad aziende...</a:t>
            </a:r>
          </a:p>
          <a:p>
            <a:pPr algn="just"/>
            <a:r>
              <a:rPr lang="it-IT" b="1">
                <a:latin typeface="Palatino Linotyp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31800"/>
          </a:xfrm>
        </p:spPr>
        <p:txBody>
          <a:bodyPr/>
          <a:lstStyle/>
          <a:p>
            <a:r>
              <a:rPr lang="it-IT" smtClean="0"/>
              <a:t>Credito Bancario: </a:t>
            </a:r>
            <a:r>
              <a:rPr lang="it-IT" b="0" smtClean="0"/>
              <a:t>Le banche non fanno più credito</a:t>
            </a:r>
            <a:br>
              <a:rPr lang="it-IT" b="0" smtClean="0"/>
            </a:br>
            <a:r>
              <a:rPr lang="it-IT" b="0" smtClean="0"/>
              <a:t>-DELEVERAGING FORZATO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CABF690-49A3-4EEC-97B9-F8010042636C}" type="slidenum">
              <a:rPr lang="it-IT"/>
              <a:pPr>
                <a:defRPr/>
              </a:pPr>
              <a:t>21</a:t>
            </a:fld>
            <a:endParaRPr lang="it-IT"/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981075"/>
            <a:ext cx="48958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888" y="1914525"/>
            <a:ext cx="486727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508625" y="1052513"/>
            <a:ext cx="3051175" cy="4408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+mn-lt"/>
                <a:cs typeface="+mn-cs"/>
              </a:rPr>
              <a:t>I livelli di capitale e i relativi aumenti decisi </a:t>
            </a:r>
            <a:r>
              <a:rPr lang="it-IT" sz="1050" dirty="0">
                <a:latin typeface="+mn-lt"/>
                <a:cs typeface="+mn-cs"/>
              </a:rPr>
              <a:t>dall'E.B.A. si </a:t>
            </a:r>
            <a:r>
              <a:rPr lang="it-IT" sz="1050" dirty="0">
                <a:latin typeface="+mn-lt"/>
                <a:cs typeface="+mn-cs"/>
              </a:rPr>
              <a:t>basano s</a:t>
            </a:r>
            <a:r>
              <a:rPr lang="it-IT" sz="1050" dirty="0">
                <a:latin typeface="+mn-lt"/>
                <a:cs typeface="+mn-cs"/>
              </a:rPr>
              <a:t>ulla </a:t>
            </a:r>
            <a:r>
              <a:rPr lang="it-IT" sz="1050" dirty="0">
                <a:latin typeface="+mn-lt"/>
                <a:cs typeface="+mn-cs"/>
              </a:rPr>
              <a:t>situazione al 30 settembre.                                     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+mn-lt"/>
                <a:cs typeface="+mn-cs"/>
              </a:rPr>
              <a:t> </a:t>
            </a:r>
            <a:r>
              <a:rPr lang="it-IT" sz="1050" dirty="0" err="1">
                <a:latin typeface="+mn-lt"/>
                <a:cs typeface="+mn-cs"/>
              </a:rPr>
              <a:t>Ri</a:t>
            </a:r>
            <a:r>
              <a:rPr lang="it-IT" sz="1050" dirty="0">
                <a:latin typeface="+mn-lt"/>
                <a:cs typeface="+mn-cs"/>
              </a:rPr>
              <a:t>-applicando il </a:t>
            </a:r>
            <a:r>
              <a:rPr lang="it-IT" sz="1050" dirty="0" err="1">
                <a:latin typeface="+mn-lt"/>
                <a:cs typeface="+mn-cs"/>
              </a:rPr>
              <a:t>mark</a:t>
            </a:r>
            <a:r>
              <a:rPr lang="it-IT" sz="1050" dirty="0">
                <a:latin typeface="+mn-lt"/>
                <a:cs typeface="+mn-cs"/>
              </a:rPr>
              <a:t> to market delle stesse posizioni ai prezzi di oggi, le </a:t>
            </a:r>
            <a:r>
              <a:rPr lang="it-IT" sz="1050" dirty="0">
                <a:latin typeface="+mn-lt"/>
                <a:cs typeface="+mn-cs"/>
              </a:rPr>
              <a:t>banche </a:t>
            </a:r>
            <a:r>
              <a:rPr lang="it-IT" sz="1050" dirty="0">
                <a:latin typeface="+mn-lt"/>
                <a:cs typeface="+mn-cs"/>
              </a:rPr>
              <a:t>Italiane risultano short di capitale per altri 6bn.            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+mn-lt"/>
                <a:cs typeface="+mn-cs"/>
              </a:rPr>
              <a:t> Il gap è dovuto alla forte pressione a cui sono stati sottoposti i titoli a </a:t>
            </a:r>
            <a:r>
              <a:rPr lang="it-IT" sz="1050" dirty="0">
                <a:latin typeface="+mn-lt"/>
                <a:cs typeface="+mn-cs"/>
              </a:rPr>
              <a:t>breve </a:t>
            </a:r>
            <a:r>
              <a:rPr lang="it-IT" sz="1050" dirty="0">
                <a:latin typeface="+mn-lt"/>
                <a:cs typeface="+mn-cs"/>
              </a:rPr>
              <a:t>scadenza </a:t>
            </a:r>
            <a:r>
              <a:rPr lang="it-IT" sz="1050" dirty="0">
                <a:latin typeface="+mn-lt"/>
                <a:cs typeface="+mn-cs"/>
              </a:rPr>
              <a:t>specialmente </a:t>
            </a:r>
            <a:r>
              <a:rPr lang="it-IT" sz="1050" dirty="0">
                <a:latin typeface="+mn-lt"/>
                <a:cs typeface="+mn-cs"/>
              </a:rPr>
              <a:t>quelli a due anni.                        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+mn-lt"/>
                <a:cs typeface="+mn-cs"/>
              </a:rPr>
              <a:t> Al 30 settembre, questi strumenti furono valutati </a:t>
            </a:r>
            <a:r>
              <a:rPr lang="it-IT" sz="1050" dirty="0">
                <a:latin typeface="+mn-lt"/>
                <a:cs typeface="+mn-cs"/>
              </a:rPr>
              <a:t>a 97</a:t>
            </a:r>
            <a:r>
              <a:rPr lang="it-IT" sz="1050" dirty="0">
                <a:latin typeface="+mn-lt"/>
                <a:cs typeface="+mn-cs"/>
              </a:rPr>
              <a:t>. Ora quotano a </a:t>
            </a:r>
            <a:r>
              <a:rPr lang="it-IT" sz="1050" dirty="0">
                <a:latin typeface="+mn-lt"/>
                <a:cs typeface="+mn-cs"/>
              </a:rPr>
              <a:t>92.  </a:t>
            </a:r>
            <a:endParaRPr lang="it-IT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+mn-lt"/>
                <a:cs typeface="+mn-cs"/>
              </a:rPr>
              <a:t>Unicredito</a:t>
            </a:r>
            <a:r>
              <a:rPr lang="it-IT" sz="1050" dirty="0">
                <a:latin typeface="+mn-lt"/>
                <a:cs typeface="+mn-cs"/>
              </a:rPr>
              <a:t>, possedeva 40 </a:t>
            </a:r>
            <a:r>
              <a:rPr lang="it-IT" sz="1050" dirty="0" err="1">
                <a:latin typeface="+mn-lt"/>
                <a:cs typeface="+mn-cs"/>
              </a:rPr>
              <a:t>bn</a:t>
            </a:r>
            <a:r>
              <a:rPr lang="it-IT" sz="1050" dirty="0">
                <a:latin typeface="+mn-lt"/>
                <a:cs typeface="+mn-cs"/>
              </a:rPr>
              <a:t> con </a:t>
            </a:r>
            <a:r>
              <a:rPr lang="it-IT" sz="1050" dirty="0">
                <a:latin typeface="+mn-lt"/>
                <a:cs typeface="+mn-cs"/>
              </a:rPr>
              <a:t>scadenza </a:t>
            </a:r>
            <a:r>
              <a:rPr lang="it-IT" sz="1050" dirty="0">
                <a:latin typeface="+mn-lt"/>
                <a:cs typeface="+mn-cs"/>
              </a:rPr>
              <a:t>2 anni al 30 </a:t>
            </a:r>
            <a:r>
              <a:rPr lang="it-IT" sz="1050" dirty="0" err="1">
                <a:latin typeface="+mn-lt"/>
                <a:cs typeface="+mn-cs"/>
              </a:rPr>
              <a:t>sett</a:t>
            </a:r>
            <a:r>
              <a:rPr lang="it-IT" sz="1050" dirty="0">
                <a:latin typeface="+mn-lt"/>
                <a:cs typeface="+mn-cs"/>
              </a:rPr>
              <a:t>. Il movimento da 97 a 92 ha portato ad un ulteriore </a:t>
            </a:r>
            <a:r>
              <a:rPr lang="it-IT" sz="1050" dirty="0">
                <a:latin typeface="+mn-lt"/>
                <a:cs typeface="+mn-cs"/>
              </a:rPr>
              <a:t>perdita </a:t>
            </a:r>
            <a:r>
              <a:rPr lang="it-IT" sz="1050" dirty="0">
                <a:latin typeface="+mn-lt"/>
                <a:cs typeface="+mn-cs"/>
              </a:rPr>
              <a:t>potenziale di euro 2 </a:t>
            </a:r>
            <a:r>
              <a:rPr lang="it-IT" sz="1050" dirty="0" err="1">
                <a:latin typeface="+mn-lt"/>
                <a:cs typeface="+mn-cs"/>
              </a:rPr>
              <a:t>bn</a:t>
            </a:r>
            <a:r>
              <a:rPr lang="it-IT" sz="1050" dirty="0">
                <a:latin typeface="+mn-lt"/>
                <a:cs typeface="+mn-cs"/>
              </a:rPr>
              <a:t>...                                    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05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050" dirty="0">
                <a:latin typeface="+mn-lt"/>
                <a:cs typeface="+mn-cs"/>
              </a:rPr>
              <a:t>…….e </a:t>
            </a:r>
            <a:r>
              <a:rPr lang="it-IT" sz="1050" dirty="0">
                <a:latin typeface="+mn-lt"/>
                <a:cs typeface="+mn-cs"/>
              </a:rPr>
              <a:t>ancora </a:t>
            </a:r>
            <a:r>
              <a:rPr lang="it-IT" sz="1050" dirty="0">
                <a:latin typeface="+mn-lt"/>
                <a:cs typeface="+mn-cs"/>
              </a:rPr>
              <a:t>... gran </a:t>
            </a:r>
            <a:r>
              <a:rPr lang="it-IT" sz="1050" dirty="0">
                <a:latin typeface="+mn-lt"/>
                <a:cs typeface="+mn-cs"/>
              </a:rPr>
              <a:t>parte dei portafogli in BTP delle banche ha </a:t>
            </a:r>
            <a:r>
              <a:rPr lang="it-IT" sz="1050" dirty="0" err="1">
                <a:latin typeface="+mn-lt"/>
                <a:cs typeface="+mn-cs"/>
              </a:rPr>
              <a:t>duratioin</a:t>
            </a:r>
            <a:r>
              <a:rPr lang="it-IT" sz="1050" dirty="0">
                <a:latin typeface="+mn-lt"/>
                <a:cs typeface="+mn-cs"/>
              </a:rPr>
              <a:t> </a:t>
            </a:r>
            <a:r>
              <a:rPr lang="it-IT" sz="1050" dirty="0">
                <a:latin typeface="+mn-lt"/>
                <a:cs typeface="+mn-cs"/>
              </a:rPr>
              <a:t>non superiore </a:t>
            </a:r>
            <a:r>
              <a:rPr lang="it-IT" sz="1050" dirty="0">
                <a:latin typeface="+mn-lt"/>
                <a:cs typeface="+mn-cs"/>
              </a:rPr>
              <a:t>ai 3 </a:t>
            </a:r>
            <a:r>
              <a:rPr lang="it-IT" sz="1050" dirty="0">
                <a:latin typeface="+mn-lt"/>
                <a:cs typeface="+mn-cs"/>
              </a:rPr>
              <a:t>anni </a:t>
            </a:r>
            <a:r>
              <a:rPr lang="it-IT" sz="1050" dirty="0">
                <a:latin typeface="+mn-lt"/>
                <a:cs typeface="+mn-cs"/>
              </a:rPr>
              <a:t>e </a:t>
            </a:r>
            <a:r>
              <a:rPr lang="it-IT" sz="1050" dirty="0">
                <a:latin typeface="+mn-lt"/>
                <a:cs typeface="+mn-cs"/>
              </a:rPr>
              <a:t>così per </a:t>
            </a:r>
            <a:r>
              <a:rPr lang="it-IT" sz="1050" dirty="0">
                <a:latin typeface="+mn-lt"/>
                <a:cs typeface="+mn-cs"/>
              </a:rPr>
              <a:t>poter soddisfare le esigenze di </a:t>
            </a:r>
            <a:r>
              <a:rPr lang="it-IT" sz="1050" dirty="0">
                <a:latin typeface="+mn-lt"/>
                <a:cs typeface="+mn-cs"/>
              </a:rPr>
              <a:t>tier1 ratio dell'E.B.A. </a:t>
            </a:r>
            <a:r>
              <a:rPr lang="it-IT" sz="1050" dirty="0">
                <a:latin typeface="+mn-lt"/>
                <a:cs typeface="+mn-cs"/>
              </a:rPr>
              <a:t>le nostre (e non solo) banche sono costrette a vendere i </a:t>
            </a:r>
            <a:r>
              <a:rPr lang="it-IT" sz="1050" dirty="0">
                <a:latin typeface="+mn-lt"/>
                <a:cs typeface="+mn-cs"/>
              </a:rPr>
              <a:t>titoli di </a:t>
            </a:r>
            <a:r>
              <a:rPr lang="it-IT" sz="1050" dirty="0">
                <a:latin typeface="+mn-lt"/>
                <a:cs typeface="+mn-cs"/>
              </a:rPr>
              <a:t>stato Italiani.. e questo è l'effetto... BTP a 2 anni che rende + del </a:t>
            </a:r>
            <a:r>
              <a:rPr lang="it-IT" sz="1050" dirty="0">
                <a:latin typeface="+mn-lt"/>
                <a:cs typeface="+mn-cs"/>
              </a:rPr>
              <a:t>10 anni = INVERSIONE DELLA CURVA DEI TASSI</a:t>
            </a:r>
            <a:r>
              <a:rPr lang="it-IT" sz="1050" dirty="0">
                <a:latin typeface="+mn-lt"/>
                <a:cs typeface="+mn-cs"/>
              </a:rPr>
              <a:t/>
            </a:r>
            <a:br>
              <a:rPr lang="it-IT" sz="1050" dirty="0">
                <a:latin typeface="+mn-lt"/>
                <a:cs typeface="+mn-cs"/>
              </a:rPr>
            </a:br>
            <a:r>
              <a:rPr lang="it-IT" sz="1050" dirty="0">
                <a:latin typeface="+mn-lt"/>
                <a:cs typeface="+mn-cs"/>
              </a:rPr>
              <a:t/>
            </a:r>
            <a:br>
              <a:rPr lang="it-IT" sz="1050" dirty="0">
                <a:latin typeface="+mn-lt"/>
                <a:cs typeface="+mn-cs"/>
              </a:rPr>
            </a:br>
            <a:endParaRPr lang="it-IT" sz="105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olo 1"/>
          <p:cNvSpPr>
            <a:spLocks noGrp="1"/>
          </p:cNvSpPr>
          <p:nvPr>
            <p:ph type="title"/>
          </p:nvPr>
        </p:nvSpPr>
        <p:spPr>
          <a:xfrm>
            <a:off x="323850" y="292100"/>
            <a:ext cx="8229600" cy="431800"/>
          </a:xfrm>
        </p:spPr>
        <p:txBody>
          <a:bodyPr/>
          <a:lstStyle/>
          <a:p>
            <a:r>
              <a:rPr lang="it-IT" smtClean="0"/>
              <a:t>Indice</a:t>
            </a:r>
            <a:endParaRPr lang="en-US" smtClean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8E7B9-0C41-408D-ABBA-82317C70F06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243" name="Segnaposto contenuto 2"/>
          <p:cNvSpPr>
            <a:spLocks noGrp="1"/>
          </p:cNvSpPr>
          <p:nvPr>
            <p:ph sz="half" idx="1"/>
          </p:nvPr>
        </p:nvSpPr>
        <p:spPr>
          <a:xfrm>
            <a:off x="384175" y="1052513"/>
            <a:ext cx="5051425" cy="5073650"/>
          </a:xfrm>
        </p:spPr>
        <p:txBody>
          <a:bodyPr/>
          <a:lstStyle/>
          <a:p>
            <a:pPr marL="180975" indent="-180975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it-IT" sz="1000" b="1" smtClean="0"/>
              <a:t>Executive Summary</a:t>
            </a:r>
          </a:p>
          <a:p>
            <a:pPr marL="180975" indent="-180975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it-IT" sz="1000" b="1" smtClean="0"/>
              <a:t>Private Equity</a:t>
            </a:r>
          </a:p>
          <a:p>
            <a:pPr marL="180975" indent="-180975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it-IT" sz="1000" smtClean="0"/>
              <a:t>Private Equity: Strategia di Investimento</a:t>
            </a:r>
          </a:p>
          <a:p>
            <a:pPr marL="180975" indent="-180975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it-IT" sz="1000" smtClean="0"/>
              <a:t>Private Equity: Il caso del P.E. di Maggioranza</a:t>
            </a:r>
          </a:p>
          <a:p>
            <a:pPr marL="180975" indent="-180975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it-IT" sz="1000" b="1" smtClean="0"/>
              <a:t>S.P.A.C</a:t>
            </a:r>
            <a:r>
              <a:rPr lang="it-IT" sz="1000" smtClean="0"/>
              <a:t>.</a:t>
            </a:r>
          </a:p>
          <a:p>
            <a:pPr marL="180975" indent="-180975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it-IT" sz="1000" smtClean="0"/>
              <a:t>S.P.A.C: Cosa è</a:t>
            </a:r>
          </a:p>
          <a:p>
            <a:pPr marL="180975" indent="-180975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it-IT" sz="1000" smtClean="0"/>
              <a:t>S.P.A.C: Percorso Temporale entro i 24 mesi previsti</a:t>
            </a:r>
          </a:p>
          <a:p>
            <a:pPr marL="180975" indent="-180975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it-IT" sz="1000" smtClean="0"/>
              <a:t>S.P.A.C: Il management</a:t>
            </a:r>
          </a:p>
          <a:p>
            <a:pPr marL="180975" indent="-180975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it-IT" sz="1000" smtClean="0"/>
              <a:t>S.P.A.C: Gli Indici di mercato da Gennaio 2004 a Settembre 2011</a:t>
            </a:r>
          </a:p>
          <a:p>
            <a:pPr marL="180975" indent="-180975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it-IT" sz="1000" smtClean="0"/>
              <a:t>S.P.A.C: Gli Indici di mercato da 2005 a oggi –Confronto con MSCI World Index</a:t>
            </a:r>
          </a:p>
          <a:p>
            <a:pPr marL="180975" indent="-180975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it-IT" sz="1000" b="1" smtClean="0"/>
              <a:t>Credito Bancario</a:t>
            </a:r>
          </a:p>
          <a:p>
            <a:pPr marL="180975" indent="-180975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it-IT" sz="1000" smtClean="0"/>
              <a:t>Credito Bancario: Le banche non fanno più credito</a:t>
            </a:r>
          </a:p>
          <a:p>
            <a:pPr marL="180975" indent="-180975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it-IT" sz="1000" smtClean="0"/>
              <a:t>Credito Bancario: Le banche non fanno più credito-DELEVERAGING</a:t>
            </a:r>
          </a:p>
          <a:p>
            <a:pPr marL="180975" indent="-180975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it-IT" sz="1000" smtClean="0"/>
              <a:t>Credito Bancario: Le banche non fanno più credito -DELEVERAGING FORZATO</a:t>
            </a:r>
          </a:p>
          <a:p>
            <a:pPr marL="180975" lvl="1" indent="0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endParaRPr lang="it-IT" sz="1000" smtClean="0"/>
          </a:p>
        </p:txBody>
      </p:sp>
      <p:sp>
        <p:nvSpPr>
          <p:cNvPr id="10244" name="Segnaposto contenuto 3"/>
          <p:cNvSpPr>
            <a:spLocks noGrp="1"/>
          </p:cNvSpPr>
          <p:nvPr>
            <p:ph sz="half" idx="2"/>
          </p:nvPr>
        </p:nvSpPr>
        <p:spPr>
          <a:xfrm>
            <a:off x="5580063" y="1052513"/>
            <a:ext cx="3033712" cy="5073650"/>
          </a:xfrm>
        </p:spPr>
        <p:txBody>
          <a:bodyPr/>
          <a:lstStyle/>
          <a:p>
            <a:pPr marL="542925" indent="-542925">
              <a:spcBef>
                <a:spcPct val="0"/>
              </a:spcBef>
              <a:spcAft>
                <a:spcPts val="600"/>
              </a:spcAft>
            </a:pPr>
            <a:r>
              <a:rPr lang="it-IT" sz="1000" i="1" smtClean="0"/>
              <a:t>pag.	4 </a:t>
            </a:r>
          </a:p>
          <a:p>
            <a:pPr marL="542925" indent="-542925">
              <a:spcBef>
                <a:spcPct val="0"/>
              </a:spcBef>
              <a:spcAft>
                <a:spcPts val="600"/>
              </a:spcAft>
            </a:pPr>
            <a:r>
              <a:rPr lang="it-IT" sz="1000" i="1" smtClean="0"/>
              <a:t>pag.	7</a:t>
            </a:r>
          </a:p>
          <a:p>
            <a:pPr marL="542925" indent="-542925">
              <a:spcBef>
                <a:spcPct val="0"/>
              </a:spcBef>
              <a:spcAft>
                <a:spcPts val="600"/>
              </a:spcAft>
            </a:pPr>
            <a:r>
              <a:rPr lang="it-IT" sz="1000" i="1" smtClean="0"/>
              <a:t>pag.	8</a:t>
            </a:r>
          </a:p>
          <a:p>
            <a:pPr marL="542925" indent="-542925">
              <a:spcBef>
                <a:spcPct val="0"/>
              </a:spcBef>
              <a:spcAft>
                <a:spcPts val="600"/>
              </a:spcAft>
            </a:pPr>
            <a:r>
              <a:rPr lang="it-IT" sz="1000" i="1" smtClean="0"/>
              <a:t>pag.	11</a:t>
            </a:r>
          </a:p>
          <a:p>
            <a:pPr marL="542925" indent="-542925">
              <a:spcBef>
                <a:spcPct val="0"/>
              </a:spcBef>
              <a:spcAft>
                <a:spcPts val="600"/>
              </a:spcAft>
            </a:pPr>
            <a:r>
              <a:rPr lang="it-IT" sz="1000" i="1" smtClean="0"/>
              <a:t>pag.	12</a:t>
            </a:r>
          </a:p>
          <a:p>
            <a:pPr marL="542925" indent="-542925">
              <a:spcBef>
                <a:spcPct val="0"/>
              </a:spcBef>
              <a:spcAft>
                <a:spcPts val="600"/>
              </a:spcAft>
            </a:pPr>
            <a:r>
              <a:rPr lang="it-IT" sz="1000" i="1" smtClean="0"/>
              <a:t>pag.	13</a:t>
            </a:r>
          </a:p>
          <a:p>
            <a:pPr marL="542925" indent="-542925">
              <a:spcBef>
                <a:spcPct val="0"/>
              </a:spcBef>
              <a:spcAft>
                <a:spcPts val="600"/>
              </a:spcAft>
            </a:pPr>
            <a:r>
              <a:rPr lang="it-IT" sz="1000" i="1" smtClean="0"/>
              <a:t>pag.	14</a:t>
            </a:r>
          </a:p>
          <a:p>
            <a:pPr marL="542925" indent="-542925">
              <a:spcBef>
                <a:spcPct val="0"/>
              </a:spcBef>
              <a:spcAft>
                <a:spcPts val="600"/>
              </a:spcAft>
            </a:pPr>
            <a:r>
              <a:rPr lang="it-IT" sz="1000" i="1" smtClean="0"/>
              <a:t>pag.	15</a:t>
            </a:r>
          </a:p>
          <a:p>
            <a:pPr marL="542925" indent="-542925">
              <a:spcBef>
                <a:spcPct val="0"/>
              </a:spcBef>
              <a:spcAft>
                <a:spcPts val="600"/>
              </a:spcAft>
            </a:pPr>
            <a:r>
              <a:rPr lang="it-IT" sz="1000" i="1" smtClean="0"/>
              <a:t>pag.	16</a:t>
            </a:r>
          </a:p>
          <a:p>
            <a:pPr marL="542925" indent="-542925">
              <a:spcBef>
                <a:spcPct val="0"/>
              </a:spcBef>
              <a:spcAft>
                <a:spcPts val="600"/>
              </a:spcAft>
            </a:pPr>
            <a:r>
              <a:rPr lang="it-IT" sz="1000" i="1" smtClean="0"/>
              <a:t>pag.	17</a:t>
            </a:r>
          </a:p>
          <a:p>
            <a:pPr marL="542925" indent="-542925">
              <a:spcBef>
                <a:spcPct val="0"/>
              </a:spcBef>
              <a:spcAft>
                <a:spcPts val="600"/>
              </a:spcAft>
            </a:pPr>
            <a:r>
              <a:rPr lang="it-IT" sz="1000" i="1" smtClean="0"/>
              <a:t>pag.	18</a:t>
            </a:r>
          </a:p>
          <a:p>
            <a:pPr marL="542925" indent="-542925">
              <a:spcBef>
                <a:spcPct val="0"/>
              </a:spcBef>
              <a:spcAft>
                <a:spcPts val="600"/>
              </a:spcAft>
            </a:pPr>
            <a:r>
              <a:rPr lang="it-IT" sz="1000" i="1" smtClean="0"/>
              <a:t>pag.	19</a:t>
            </a:r>
          </a:p>
          <a:p>
            <a:pPr marL="542925" indent="-542925">
              <a:spcBef>
                <a:spcPct val="0"/>
              </a:spcBef>
              <a:spcAft>
                <a:spcPts val="600"/>
              </a:spcAft>
            </a:pPr>
            <a:r>
              <a:rPr lang="it-IT" sz="1000" i="1" smtClean="0"/>
              <a:t>pag.	20</a:t>
            </a:r>
          </a:p>
          <a:p>
            <a:pPr marL="542925" indent="-542925">
              <a:spcBef>
                <a:spcPct val="0"/>
              </a:spcBef>
              <a:spcAft>
                <a:spcPts val="600"/>
              </a:spcAft>
            </a:pPr>
            <a:r>
              <a:rPr lang="it-IT" sz="1000" i="1" smtClean="0"/>
              <a:t>pag.	21</a:t>
            </a:r>
          </a:p>
          <a:p>
            <a:pPr marL="542925" indent="-542925">
              <a:spcBef>
                <a:spcPct val="0"/>
              </a:spcBef>
              <a:spcAft>
                <a:spcPts val="600"/>
              </a:spcAft>
            </a:pPr>
            <a:endParaRPr lang="it-IT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Executive </a:t>
            </a:r>
            <a:r>
              <a:rPr lang="it-IT" dirty="0" err="1" smtClean="0"/>
              <a:t>Summary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2CAD9923-6CD5-4DAD-89B7-10B3897A1ED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31800"/>
          </a:xfrm>
        </p:spPr>
        <p:txBody>
          <a:bodyPr/>
          <a:lstStyle/>
          <a:p>
            <a:r>
              <a:rPr lang="it-IT" smtClean="0"/>
              <a:t>PMI ITALIA vs PMI GERMANIA : Difficile Competizione</a:t>
            </a:r>
            <a:endParaRPr lang="it-IT" b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F854C08-AE25-4194-B601-ADDD96DC4D98}" type="slidenum">
              <a:rPr lang="it-IT"/>
              <a:pPr>
                <a:defRPr/>
              </a:pPr>
              <a:t>5</a:t>
            </a:fld>
            <a:endParaRPr lang="it-IT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765175"/>
            <a:ext cx="43640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" y="3068638"/>
            <a:ext cx="43640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765175"/>
            <a:ext cx="39131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6163" y="3040063"/>
            <a:ext cx="391636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ttangolo 7"/>
          <p:cNvSpPr>
            <a:spLocks noChangeArrowheads="1"/>
          </p:cNvSpPr>
          <p:nvPr/>
        </p:nvSpPr>
        <p:spPr bwMode="auto">
          <a:xfrm>
            <a:off x="684213" y="5661025"/>
            <a:ext cx="77311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spAutoFit/>
          </a:bodyPr>
          <a:lstStyle/>
          <a:p>
            <a:pPr algn="just"/>
            <a:r>
              <a:rPr lang="it-IT" sz="1100" b="1">
                <a:latin typeface="Palatino Linotype" pitchFamily="18" charset="0"/>
              </a:rPr>
              <a:t>Da confrontare: total market cap e average market cap</a:t>
            </a:r>
          </a:p>
          <a:p>
            <a:pPr algn="just"/>
            <a:r>
              <a:rPr lang="it-IT" sz="1100" b="1">
                <a:latin typeface="Palatino Linotype" pitchFamily="18" charset="0"/>
              </a:rPr>
              <a:t>Molto importante per gli investitori</a:t>
            </a:r>
          </a:p>
          <a:p>
            <a:pPr algn="just"/>
            <a:r>
              <a:rPr lang="it-IT" sz="1100" b="1">
                <a:latin typeface="Palatino Linotype" pitchFamily="18" charset="0"/>
              </a:rPr>
              <a:t>Molto importante per potenziali clienti (pensiamo ai grandi numeri necessari per entrare nei mercati emergenti BRIC)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431800"/>
          </a:xfrm>
        </p:spPr>
        <p:txBody>
          <a:bodyPr/>
          <a:lstStyle/>
          <a:p>
            <a:r>
              <a:rPr lang="it-IT" smtClean="0"/>
              <a:t>SOLUZIONI POSSIBILI</a:t>
            </a:r>
            <a:endParaRPr lang="it-IT" b="0" smtClean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E67CD9B-7257-4E42-A464-3AC92DBCF438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04850" y="981075"/>
            <a:ext cx="7731125" cy="4478338"/>
          </a:xfrm>
          <a:prstGeom prst="rect">
            <a:avLst/>
          </a:prstGeom>
        </p:spPr>
        <p:txBody>
          <a:bodyPr t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Palatino Linotype" pitchFamily="18" charset="0"/>
                <a:cs typeface="+mn-cs"/>
              </a:rPr>
              <a:t>La soluzione proposta dal mio intervento per sostenere la crescita e la riconversione competitiva delle PMI Italiane è: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Palatino Linotype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Palatino Linotype" pitchFamily="18" charset="0"/>
                <a:cs typeface="+mn-cs"/>
              </a:rPr>
              <a:t>SOSTENERE LA PATRIMONIALIZZAZIONE = INTERVENTO NEL CAPITALE DI RISCHIO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Palatino Linotype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Palatino Linotype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Palatino Linotype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latin typeface="Palatino Linotype" pitchFamily="18" charset="0"/>
                <a:cs typeface="+mn-cs"/>
              </a:rPr>
              <a:t>STRUMENTI PROPOSTI: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Palatino Linotype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latin typeface="Palatino Linotype" pitchFamily="18" charset="0"/>
              <a:cs typeface="+mn-cs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>
                <a:latin typeface="Palatino Linotype" pitchFamily="18" charset="0"/>
                <a:cs typeface="+mn-cs"/>
              </a:rPr>
              <a:t>PRIVATE EQUITY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b="1" dirty="0">
              <a:latin typeface="Palatino Linotype" pitchFamily="18" charset="0"/>
              <a:cs typeface="+mn-cs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>
                <a:latin typeface="Palatino Linotype" pitchFamily="18" charset="0"/>
                <a:cs typeface="+mn-cs"/>
              </a:rPr>
              <a:t>S.P.A.C.</a:t>
            </a: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b="1" dirty="0">
              <a:latin typeface="Palatino Linotype" pitchFamily="18" charset="0"/>
              <a:cs typeface="+mn-cs"/>
            </a:endParaRPr>
          </a:p>
          <a:p>
            <a:pPr marL="171450" indent="-1714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b="1" dirty="0">
                <a:latin typeface="Palatino Linotype" pitchFamily="18" charset="0"/>
                <a:cs typeface="+mn-cs"/>
              </a:rPr>
              <a:t>CREDITO BANCARIO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85800" y="1484313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/>
              <a:t>PRIVATE EQUITY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1E35951-40E0-4FB1-AA11-B65033B5522C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>
          <a:xfrm>
            <a:off x="323850" y="292100"/>
            <a:ext cx="8229600" cy="431800"/>
          </a:xfrm>
        </p:spPr>
        <p:txBody>
          <a:bodyPr/>
          <a:lstStyle/>
          <a:p>
            <a:r>
              <a:rPr lang="en-US" smtClean="0"/>
              <a:t>Private Equity: </a:t>
            </a:r>
            <a:r>
              <a:rPr lang="en-US" b="0" smtClean="0"/>
              <a:t>Strategia di Investimento </a:t>
            </a:r>
            <a:r>
              <a:rPr lang="en-US" b="0" i="1" smtClean="0"/>
              <a:t>(1/3)</a:t>
            </a: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C374D403-537A-4506-B7DB-9CFC6778B30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3" name="Segnaposto contenuto 2"/>
          <p:cNvSpPr>
            <a:spLocks noGrp="1"/>
          </p:cNvSpPr>
          <p:nvPr>
            <p:ph sz="half" idx="1"/>
          </p:nvPr>
        </p:nvSpPr>
        <p:spPr>
          <a:xfrm>
            <a:off x="314325" y="755650"/>
            <a:ext cx="8496300" cy="5400675"/>
          </a:xfrm>
        </p:spPr>
        <p:txBody>
          <a:bodyPr rtlCol="0">
            <a:noAutofit/>
          </a:bodyPr>
          <a:lstStyle/>
          <a:p>
            <a:pPr marL="180975" indent="-180975" algn="just" fontAlgn="auto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1200" dirty="0"/>
              <a:t>Il </a:t>
            </a:r>
            <a:r>
              <a:rPr lang="it-IT" sz="1200" b="1" dirty="0"/>
              <a:t>private </a:t>
            </a:r>
            <a:r>
              <a:rPr lang="it-IT" sz="1200" b="1" dirty="0" err="1"/>
              <a:t>equity</a:t>
            </a:r>
            <a:r>
              <a:rPr lang="it-IT" sz="1200" dirty="0"/>
              <a:t> è un'attività </a:t>
            </a:r>
            <a:r>
              <a:rPr lang="it-IT" sz="1200" dirty="0">
                <a:hlinkClick r:id="rId3" action="ppaction://hlinkfile" tooltip="Finanziaria"/>
              </a:rPr>
              <a:t>finanziaria</a:t>
            </a:r>
            <a:r>
              <a:rPr lang="it-IT" sz="1200" dirty="0"/>
              <a:t> mediante la quale un </a:t>
            </a:r>
            <a:r>
              <a:rPr lang="it-IT" sz="1200" dirty="0">
                <a:hlinkClick r:id="rId4" action="ppaction://hlinkfile" tooltip="Investitore istituzionale"/>
              </a:rPr>
              <a:t>investitore istituzionale</a:t>
            </a:r>
            <a:r>
              <a:rPr lang="it-IT" sz="1200" dirty="0"/>
              <a:t> rileva quote di una </a:t>
            </a:r>
            <a:r>
              <a:rPr lang="it-IT" sz="1200" dirty="0">
                <a:hlinkClick r:id="rId5" action="ppaction://hlinkfile" tooltip="Società"/>
              </a:rPr>
              <a:t>società</a:t>
            </a:r>
            <a:r>
              <a:rPr lang="it-IT" sz="1200" dirty="0"/>
              <a:t> </a:t>
            </a:r>
            <a:r>
              <a:rPr lang="it-IT" sz="1200" i="1" dirty="0"/>
              <a:t>target</a:t>
            </a:r>
            <a:r>
              <a:rPr lang="it-IT" sz="1200" dirty="0"/>
              <a:t> (obiettivo) sia acquisendo azioni esistenti da terzi sia sottoscrivendo azioni di nuova emissione apportando nuovi capitali all'interno della target.</a:t>
            </a:r>
          </a:p>
          <a:p>
            <a:pPr marL="285750" indent="-285750" algn="just" fontAlgn="auto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it-IT" sz="1200" dirty="0" smtClean="0"/>
              <a:t>L’ obiettivo è di generare  ritorni sugli investimenti pari ad almeno 2x, mediante acquisizione di:</a:t>
            </a:r>
          </a:p>
          <a:p>
            <a:pPr marL="361950" lvl="1" indent="-180975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-"/>
              <a:defRPr/>
            </a:pPr>
            <a:r>
              <a:rPr lang="it-IT" sz="1200" b="1" dirty="0" smtClean="0"/>
              <a:t>quote di minoranza qualificate </a:t>
            </a:r>
            <a:r>
              <a:rPr lang="it-IT" sz="1200" dirty="0" smtClean="0"/>
              <a:t>in  </a:t>
            </a:r>
            <a:r>
              <a:rPr lang="it-IT" sz="1200" b="1" dirty="0" smtClean="0"/>
              <a:t>società quotate</a:t>
            </a:r>
          </a:p>
          <a:p>
            <a:pPr marL="361950" lvl="1" indent="-180975" algn="just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-"/>
              <a:defRPr/>
            </a:pPr>
            <a:r>
              <a:rPr lang="it-IT" sz="1200" b="1" dirty="0" smtClean="0"/>
              <a:t>quote di minoranza di società non quotate </a:t>
            </a:r>
            <a:r>
              <a:rPr lang="it-IT" sz="1200" dirty="0" smtClean="0"/>
              <a:t>per </a:t>
            </a:r>
            <a:r>
              <a:rPr lang="it-IT" sz="1200" b="1" dirty="0" smtClean="0"/>
              <a:t>accompagnarle </a:t>
            </a:r>
            <a:r>
              <a:rPr lang="it-IT" sz="1200" dirty="0" smtClean="0"/>
              <a:t>successivamente </a:t>
            </a:r>
            <a:r>
              <a:rPr lang="it-IT" sz="1200" b="1" dirty="0" smtClean="0"/>
              <a:t>in Borsa </a:t>
            </a:r>
            <a:r>
              <a:rPr lang="it-IT" sz="1200" dirty="0" smtClean="0"/>
              <a:t>(</a:t>
            </a:r>
            <a:r>
              <a:rPr lang="it-IT" sz="1200" dirty="0" err="1" smtClean="0"/>
              <a:t>pre-IPO</a:t>
            </a:r>
            <a:r>
              <a:rPr lang="it-IT" sz="1200" dirty="0" smtClean="0"/>
              <a:t>)</a:t>
            </a:r>
          </a:p>
          <a:p>
            <a:pPr marL="180975" indent="-180975" algn="just" fontAlgn="auto">
              <a:spcBef>
                <a:spcPts val="0"/>
              </a:spcBef>
              <a:buFont typeface="Arial" pitchFamily="34" charset="0"/>
              <a:buChar char="•"/>
              <a:defRPr/>
            </a:pPr>
            <a:endParaRPr lang="it-IT" sz="1200" dirty="0" smtClean="0"/>
          </a:p>
          <a:p>
            <a:pPr marL="180975" indent="-180975" algn="just" fontAlgn="auto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1200" dirty="0" smtClean="0"/>
              <a:t>L’orizzonte temporale di ogni singolo investimento è di </a:t>
            </a:r>
            <a:r>
              <a:rPr lang="it-IT" sz="1200" b="1" dirty="0" smtClean="0"/>
              <a:t>3-5 anni</a:t>
            </a:r>
            <a:r>
              <a:rPr lang="it-IT" sz="1200" dirty="0" smtClean="0"/>
              <a:t>. La valutazione del portafoglio sarà effettuata annualmente al </a:t>
            </a:r>
            <a:r>
              <a:rPr lang="it-IT" sz="1200" b="1" dirty="0" smtClean="0"/>
              <a:t>“Fair </a:t>
            </a:r>
            <a:r>
              <a:rPr lang="it-IT" sz="1200" b="1" dirty="0" err="1" smtClean="0"/>
              <a:t>Value</a:t>
            </a:r>
            <a:r>
              <a:rPr lang="it-IT" sz="1200" b="1" dirty="0" smtClean="0"/>
              <a:t>” e non in ottica “Mark </a:t>
            </a:r>
            <a:r>
              <a:rPr lang="it-IT" sz="1200" b="1" dirty="0" err="1" smtClean="0"/>
              <a:t>to</a:t>
            </a:r>
            <a:r>
              <a:rPr lang="it-IT" sz="1200" b="1" dirty="0" smtClean="0"/>
              <a:t> Market”</a:t>
            </a:r>
          </a:p>
          <a:p>
            <a:pPr marL="285750" indent="-285750" algn="just" fontAlgn="auto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1200" dirty="0" smtClean="0"/>
              <a:t>Le scelte di investimento e disinvestimento sono caratterizzate da un forte disciplina nella definizione di </a:t>
            </a:r>
            <a:r>
              <a:rPr lang="it-IT" sz="1200" b="1" dirty="0" smtClean="0"/>
              <a:t>prezzi soglia </a:t>
            </a:r>
            <a:r>
              <a:rPr lang="it-IT" sz="1200" dirty="0" smtClean="0"/>
              <a:t>a cui effettuare  gli investimenti  e nella fase di exit molto </a:t>
            </a:r>
            <a:r>
              <a:rPr lang="it-IT" sz="1200" b="1" dirty="0" smtClean="0"/>
              <a:t>rigore nella disciplina del “profit </a:t>
            </a:r>
            <a:r>
              <a:rPr lang="it-IT" sz="1200" b="1" dirty="0" err="1" smtClean="0"/>
              <a:t>taking</a:t>
            </a:r>
            <a:r>
              <a:rPr lang="it-IT" sz="1200" b="1" dirty="0" smtClean="0"/>
              <a:t>” e di “stop </a:t>
            </a:r>
            <a:r>
              <a:rPr lang="it-IT" sz="1200" b="1" dirty="0" err="1" smtClean="0"/>
              <a:t>loss</a:t>
            </a:r>
            <a:r>
              <a:rPr lang="it-IT" sz="1200" b="1" dirty="0" smtClean="0"/>
              <a:t>”</a:t>
            </a:r>
          </a:p>
          <a:p>
            <a:pPr marL="285750" indent="-285750" algn="just" fontAlgn="auto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it-IT" sz="1200" dirty="0" smtClean="0"/>
              <a:t>Le </a:t>
            </a:r>
            <a:r>
              <a:rPr lang="it-IT" sz="1200" dirty="0"/>
              <a:t>leve per creare valore nelle società partecipate da </a:t>
            </a:r>
            <a:r>
              <a:rPr lang="it-IT" sz="1200" dirty="0" smtClean="0"/>
              <a:t>PE si </a:t>
            </a:r>
            <a:r>
              <a:rPr lang="it-IT" sz="1200" dirty="0"/>
              <a:t>focalizzano sulla crescita dimensionale del business, sulla </a:t>
            </a:r>
            <a:r>
              <a:rPr lang="it-IT" sz="1200" dirty="0" err="1"/>
              <a:t>managerializzazione</a:t>
            </a:r>
            <a:r>
              <a:rPr lang="it-IT" sz="1200" dirty="0"/>
              <a:t> e sullo sviluppo internazionale.</a:t>
            </a:r>
            <a:endParaRPr lang="it-IT" sz="1200" b="1" dirty="0" smtClean="0"/>
          </a:p>
        </p:txBody>
      </p:sp>
      <p:grpSp>
        <p:nvGrpSpPr>
          <p:cNvPr id="20484" name="Gruppo 4"/>
          <p:cNvGrpSpPr>
            <a:grpSpLocks/>
          </p:cNvGrpSpPr>
          <p:nvPr/>
        </p:nvGrpSpPr>
        <p:grpSpPr bwMode="auto">
          <a:xfrm>
            <a:off x="3059113" y="4076700"/>
            <a:ext cx="5740400" cy="2232025"/>
            <a:chOff x="1734751" y="3140968"/>
            <a:chExt cx="5674499" cy="2952327"/>
          </a:xfrm>
        </p:grpSpPr>
        <p:sp>
          <p:nvSpPr>
            <p:cNvPr id="6" name="Triangolo isoscele 5"/>
            <p:cNvSpPr/>
            <p:nvPr/>
          </p:nvSpPr>
          <p:spPr>
            <a:xfrm>
              <a:off x="3616311" y="3716315"/>
              <a:ext cx="1908239" cy="1440467"/>
            </a:xfrm>
            <a:prstGeom prst="triangl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400" b="1" dirty="0">
                  <a:solidFill>
                    <a:schemeClr val="bg1"/>
                  </a:solidFill>
                  <a:latin typeface="Palatino Linotype" pitchFamily="18" charset="0"/>
                </a:rPr>
                <a:t>VALORE</a:t>
              </a:r>
              <a:endParaRPr lang="en-US" sz="1400" b="1" dirty="0" err="1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3616311" y="3140968"/>
              <a:ext cx="1908239" cy="550149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2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ct val="10000"/>
                </a:spcAft>
                <a:defRPr/>
              </a:pPr>
              <a:r>
                <a:rPr lang="it-IT" sz="1400" kern="0" dirty="0">
                  <a:latin typeface="Palatino Linotype" pitchFamily="18" charset="0"/>
                  <a:cs typeface="+mn-cs"/>
                </a:rPr>
                <a:t>Internazionalizzazione</a:t>
              </a:r>
              <a:endParaRPr lang="it-IT" sz="1400" kern="0" dirty="0">
                <a:latin typeface="Palatino Linotype" pitchFamily="18" charset="0"/>
                <a:cs typeface="+mn-cs"/>
              </a:endParaRPr>
            </a:p>
          </p:txBody>
        </p:sp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5537104" y="4879607"/>
              <a:ext cx="1872146" cy="5480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2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ct val="10000"/>
                </a:spcAft>
                <a:defRPr/>
              </a:pPr>
              <a:r>
                <a:rPr lang="it-IT" sz="1400" kern="0" dirty="0">
                  <a:latin typeface="Palatino Linotype" pitchFamily="18" charset="0"/>
                  <a:cs typeface="+mn-cs"/>
                </a:rPr>
                <a:t>Dimensione</a:t>
              </a:r>
              <a:endParaRPr lang="it-IT" sz="1400" kern="0" dirty="0">
                <a:latin typeface="Palatino Linotype" pitchFamily="18" charset="0"/>
                <a:cs typeface="+mn-cs"/>
              </a:endParaRPr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1734751" y="4869109"/>
              <a:ext cx="1872145" cy="550149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2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</p:spPr>
          <p:txBody>
            <a:bodyPr lIns="72000" tIns="36000" rIns="36000" bIns="36000" anchor="ctr"/>
            <a:lstStyle/>
            <a:p>
              <a:pPr algn="ctr" fontAlgn="auto">
                <a:spcBef>
                  <a:spcPts val="0"/>
                </a:spcBef>
                <a:spcAft>
                  <a:spcPct val="10000"/>
                </a:spcAft>
                <a:defRPr/>
              </a:pPr>
              <a:r>
                <a:rPr lang="it-IT" sz="1400" kern="0" dirty="0" err="1">
                  <a:latin typeface="Palatino Linotype" pitchFamily="18" charset="0"/>
                  <a:cs typeface="+mn-cs"/>
                </a:rPr>
                <a:t>Managerializzazione</a:t>
              </a:r>
              <a:endParaRPr lang="it-IT" sz="1400" kern="0" dirty="0">
                <a:latin typeface="Palatino Linotype" pitchFamily="18" charset="0"/>
                <a:cs typeface="+mn-cs"/>
              </a:endParaRPr>
            </a:p>
          </p:txBody>
        </p:sp>
        <p:sp>
          <p:nvSpPr>
            <p:cNvPr id="10" name="Freccia curva 9"/>
            <p:cNvSpPr/>
            <p:nvPr/>
          </p:nvSpPr>
          <p:spPr>
            <a:xfrm>
              <a:off x="2737517" y="3884299"/>
              <a:ext cx="790915" cy="791627"/>
            </a:xfrm>
            <a:prstGeom prst="bentArrow">
              <a:avLst>
                <a:gd name="adj1" fmla="val 25000"/>
                <a:gd name="adj2" fmla="val 24399"/>
                <a:gd name="adj3" fmla="val 25000"/>
                <a:gd name="adj4" fmla="val 75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11" name="Freccia curva 10"/>
            <p:cNvSpPr/>
            <p:nvPr/>
          </p:nvSpPr>
          <p:spPr>
            <a:xfrm rot="5400000">
              <a:off x="5623058" y="3888855"/>
              <a:ext cx="791627" cy="790915"/>
            </a:xfrm>
            <a:prstGeom prst="bentArrow">
              <a:avLst>
                <a:gd name="adj1" fmla="val 25000"/>
                <a:gd name="adj2" fmla="val 24399"/>
                <a:gd name="adj3" fmla="val 25000"/>
                <a:gd name="adj4" fmla="val 75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  <p:sp>
          <p:nvSpPr>
            <p:cNvPr id="12" name="Freccia curva 11"/>
            <p:cNvSpPr/>
            <p:nvPr/>
          </p:nvSpPr>
          <p:spPr>
            <a:xfrm rot="13500000">
              <a:off x="4174617" y="5302025"/>
              <a:ext cx="791626" cy="790915"/>
            </a:xfrm>
            <a:prstGeom prst="bentArrow">
              <a:avLst>
                <a:gd name="adj1" fmla="val 25000"/>
                <a:gd name="adj2" fmla="val 24399"/>
                <a:gd name="adj3" fmla="val 25000"/>
                <a:gd name="adj4" fmla="val 75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bg1"/>
                </a:solidFill>
                <a:latin typeface="Palatino Linotyp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>
          <a:xfrm>
            <a:off x="323850" y="292100"/>
            <a:ext cx="8229600" cy="431800"/>
          </a:xfrm>
        </p:spPr>
        <p:txBody>
          <a:bodyPr/>
          <a:lstStyle/>
          <a:p>
            <a:r>
              <a:rPr lang="en-US" smtClean="0"/>
              <a:t>Private Equity: </a:t>
            </a:r>
            <a:r>
              <a:rPr lang="en-US" b="0" smtClean="0"/>
              <a:t>Strategia di Investimento  (</a:t>
            </a:r>
            <a:r>
              <a:rPr lang="en-US" b="0" i="1" smtClean="0"/>
              <a:t>2/3) </a:t>
            </a:r>
            <a:endParaRPr lang="en-US" b="0" smtClean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B962A2C-92A2-4187-90A4-6BA781F6DB7F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pSp>
        <p:nvGrpSpPr>
          <p:cNvPr id="22531" name="Gruppo 2"/>
          <p:cNvGrpSpPr>
            <a:grpSpLocks/>
          </p:cNvGrpSpPr>
          <p:nvPr/>
        </p:nvGrpSpPr>
        <p:grpSpPr bwMode="auto">
          <a:xfrm>
            <a:off x="468313" y="1125538"/>
            <a:ext cx="8280400" cy="4679950"/>
            <a:chOff x="467544" y="1124744"/>
            <a:chExt cx="8280920" cy="4680520"/>
          </a:xfrm>
        </p:grpSpPr>
        <p:sp>
          <p:nvSpPr>
            <p:cNvPr id="50" name="Rettangolo 49"/>
            <p:cNvSpPr/>
            <p:nvPr/>
          </p:nvSpPr>
          <p:spPr>
            <a:xfrm>
              <a:off x="3491921" y="3644413"/>
              <a:ext cx="3888032" cy="158451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1800"/>
                </a:spcAft>
                <a:defRPr/>
              </a:pPr>
              <a:r>
                <a:rPr lang="it-IT" sz="1200" b="1" dirty="0">
                  <a:solidFill>
                    <a:schemeClr val="tx1"/>
                  </a:solidFill>
                  <a:latin typeface="Palatino Linotype" pitchFamily="18" charset="0"/>
                </a:rPr>
                <a:t>Fondo di Private </a:t>
              </a:r>
              <a:r>
                <a:rPr lang="it-IT" sz="1200" b="1" dirty="0" err="1">
                  <a:solidFill>
                    <a:schemeClr val="tx1"/>
                  </a:solidFill>
                  <a:latin typeface="Palatino Linotype" pitchFamily="18" charset="0"/>
                </a:rPr>
                <a:t>Equity</a:t>
              </a:r>
              <a:r>
                <a:rPr lang="it-IT" sz="1200" b="1" dirty="0">
                  <a:solidFill>
                    <a:schemeClr val="tx1"/>
                  </a:solidFill>
                  <a:latin typeface="Palatino Linotype" pitchFamily="18" charset="0"/>
                </a:rPr>
                <a:t> tradizionale</a:t>
              </a:r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1797953" y="1485150"/>
              <a:ext cx="2486181" cy="17274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1800"/>
                </a:spcAft>
                <a:defRPr/>
              </a:pPr>
              <a:r>
                <a:rPr lang="it-IT" sz="1200" b="1" dirty="0">
                  <a:solidFill>
                    <a:schemeClr val="tx1"/>
                  </a:solidFill>
                  <a:latin typeface="Palatino Linotype" pitchFamily="18" charset="0"/>
                </a:rPr>
                <a:t>Fondo di Long/Short </a:t>
              </a:r>
              <a:r>
                <a:rPr lang="it-IT" sz="1200" b="1" dirty="0" err="1">
                  <a:solidFill>
                    <a:schemeClr val="tx1"/>
                  </a:solidFill>
                  <a:latin typeface="Palatino Linotype" pitchFamily="18" charset="0"/>
                </a:rPr>
                <a:t>Equity</a:t>
              </a:r>
              <a:endParaRPr lang="en-US" sz="1200" b="1" dirty="0">
                <a:solidFill>
                  <a:schemeClr val="tx1"/>
                </a:solidFill>
                <a:latin typeface="Palatino Linotype" pitchFamily="18" charset="0"/>
              </a:endParaRPr>
            </a:p>
          </p:txBody>
        </p:sp>
        <p:cxnSp>
          <p:nvCxnSpPr>
            <p:cNvPr id="18" name="Connettore 2 17"/>
            <p:cNvCxnSpPr/>
            <p:nvPr/>
          </p:nvCxnSpPr>
          <p:spPr>
            <a:xfrm rot="5400000" flipH="1" flipV="1">
              <a:off x="-179520" y="3321318"/>
              <a:ext cx="3959707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>
              <a:off x="1694758" y="5228931"/>
              <a:ext cx="5867768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/>
          </p:nvCxnSpPr>
          <p:spPr>
            <a:xfrm>
              <a:off x="1802715" y="2685446"/>
              <a:ext cx="55438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>
              <a:off x="1802715" y="3957189"/>
              <a:ext cx="554389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rot="5400000">
              <a:off x="1706550" y="3284801"/>
              <a:ext cx="388826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/>
          </p:nvCxnSpPr>
          <p:spPr>
            <a:xfrm rot="5400000">
              <a:off x="3554516" y="3284801"/>
              <a:ext cx="388826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40" name="CasellaDiTesto 33"/>
            <p:cNvSpPr txBox="1">
              <a:spLocks noChangeArrowheads="1"/>
            </p:cNvSpPr>
            <p:nvPr/>
          </p:nvSpPr>
          <p:spPr bwMode="auto">
            <a:xfrm>
              <a:off x="7416464" y="5301208"/>
              <a:ext cx="1332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sz="900" b="1">
                  <a:latin typeface="Palatino Linotype" pitchFamily="18" charset="0"/>
                </a:rPr>
                <a:t>Approccio di gestione dell’investimento</a:t>
              </a:r>
              <a:endParaRPr lang="en-US" sz="900" b="1">
                <a:latin typeface="Palatino Linotype" pitchFamily="18" charset="0"/>
              </a:endParaRPr>
            </a:p>
          </p:txBody>
        </p:sp>
        <p:sp>
          <p:nvSpPr>
            <p:cNvPr id="22541" name="CasellaDiTesto 34"/>
            <p:cNvSpPr txBox="1">
              <a:spLocks noChangeArrowheads="1"/>
            </p:cNvSpPr>
            <p:nvPr/>
          </p:nvSpPr>
          <p:spPr bwMode="auto">
            <a:xfrm>
              <a:off x="793242" y="1124744"/>
              <a:ext cx="8644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it-IT" sz="900" b="1">
                  <a:latin typeface="Palatino Linotype" pitchFamily="18" charset="0"/>
                </a:rPr>
                <a:t>Liquidità del titolo</a:t>
              </a:r>
              <a:endParaRPr lang="en-US" sz="900" b="1">
                <a:latin typeface="Palatino Linotype" pitchFamily="18" charset="0"/>
              </a:endParaRPr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5671696" y="5373411"/>
              <a:ext cx="1584424" cy="43185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50" dirty="0">
                  <a:latin typeface="Palatino Linotype" pitchFamily="18" charset="0"/>
                </a:rPr>
                <a:t>Attivista, partecipazione  al </a:t>
              </a:r>
              <a:r>
                <a:rPr lang="it-IT" sz="1050" dirty="0" err="1">
                  <a:latin typeface="Palatino Linotype" pitchFamily="18" charset="0"/>
                </a:rPr>
                <a:t>CdA</a:t>
              </a:r>
              <a:endParaRPr lang="en-US" sz="1050" dirty="0">
                <a:latin typeface="Palatino Linotype" pitchFamily="18" charset="0"/>
              </a:endParaRPr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2113884" y="5373411"/>
              <a:ext cx="1224040" cy="43185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50" dirty="0">
                  <a:latin typeface="Palatino Linotype" pitchFamily="18" charset="0"/>
                </a:rPr>
                <a:t>Atteggiamento passivo</a:t>
              </a:r>
              <a:endParaRPr lang="en-US" sz="1050" dirty="0">
                <a:latin typeface="Palatino Linotype" pitchFamily="18" charset="0"/>
              </a:endParaRPr>
            </a:p>
          </p:txBody>
        </p:sp>
        <p:sp>
          <p:nvSpPr>
            <p:cNvPr id="45" name="Rettangolo 44"/>
            <p:cNvSpPr/>
            <p:nvPr/>
          </p:nvSpPr>
          <p:spPr>
            <a:xfrm>
              <a:off x="467544" y="4376340"/>
              <a:ext cx="1224039" cy="4334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50" dirty="0">
                  <a:latin typeface="Palatino Linotype" pitchFamily="18" charset="0"/>
                </a:rPr>
                <a:t>Società non quotata</a:t>
              </a:r>
              <a:endParaRPr lang="en-US" sz="1050" dirty="0">
                <a:latin typeface="Palatino Linotype" pitchFamily="18" charset="0"/>
              </a:endParaRPr>
            </a:p>
          </p:txBody>
        </p:sp>
        <p:sp>
          <p:nvSpPr>
            <p:cNvPr id="47" name="Rettangolo 46"/>
            <p:cNvSpPr/>
            <p:nvPr/>
          </p:nvSpPr>
          <p:spPr>
            <a:xfrm>
              <a:off x="467544" y="1845557"/>
              <a:ext cx="1224039" cy="43185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50" dirty="0">
                  <a:latin typeface="Palatino Linotype" pitchFamily="18" charset="0"/>
                </a:rPr>
                <a:t>Società quotata ad alta liquidità</a:t>
              </a:r>
              <a:endParaRPr lang="en-US" sz="1050" dirty="0">
                <a:latin typeface="Palatino Linotype" pitchFamily="18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467544" y="3110948"/>
              <a:ext cx="1224039" cy="43185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050" dirty="0">
                  <a:latin typeface="Palatino Linotype" pitchFamily="18" charset="0"/>
                </a:rPr>
                <a:t>Società quotata a bassa liquidità</a:t>
              </a:r>
              <a:endParaRPr lang="en-US" sz="1050" dirty="0">
                <a:latin typeface="Palatino Linotyp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tenziali opportunità PIPE_20110901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Potenziali opportunità PIPE_20110901</Template>
  <TotalTime>6822</TotalTime>
  <Words>1126</Words>
  <Application>Microsoft Office PowerPoint</Application>
  <PresentationFormat>Presentazione su schermo (4:3)</PresentationFormat>
  <Paragraphs>188</Paragraphs>
  <Slides>21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Modello struttura</vt:lpstr>
      </vt:variant>
      <vt:variant>
        <vt:i4>5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Calibri</vt:lpstr>
      <vt:lpstr>Arial</vt:lpstr>
      <vt:lpstr>Palatino Linotype</vt:lpstr>
      <vt:lpstr>Courier New</vt:lpstr>
      <vt:lpstr>Potenziali opportunità PIPE_20110901</vt:lpstr>
      <vt:lpstr>Potenziali opportunità PIPE_20110901</vt:lpstr>
      <vt:lpstr>Potenziali opportunità PIPE_20110901</vt:lpstr>
      <vt:lpstr>Potenziali opportunità PIPE_20110901</vt:lpstr>
      <vt:lpstr>Potenziali opportunità PIPE_20110901</vt:lpstr>
      <vt:lpstr>Diapositiva 1</vt:lpstr>
      <vt:lpstr>TOMMASO PAVIA   FUND MANAGER Tissor Capital Management SA Authorized and Regulated by the Swiss Financial Market Supervisory Authority FINMA    Galleria 2- Via Cantonale 6928 Manno –CH Tel +041 (0)919101795 tpavia@tissor.ch  </vt:lpstr>
      <vt:lpstr>Indice</vt:lpstr>
      <vt:lpstr>Executive Summary</vt:lpstr>
      <vt:lpstr>PMI ITALIA vs PMI GERMANIA : Difficile Competizione</vt:lpstr>
      <vt:lpstr>SOLUZIONI POSSIBILI</vt:lpstr>
      <vt:lpstr>PRIVATE EQUITY</vt:lpstr>
      <vt:lpstr>Private Equity: Strategia di Investimento (1/3)</vt:lpstr>
      <vt:lpstr>Private Equity: Strategia di Investimento  (2/3) </vt:lpstr>
      <vt:lpstr>Private Equity: Strategia di Investimento (3/3)</vt:lpstr>
      <vt:lpstr>Private Equity: Il caso del P.E di Maggioranza</vt:lpstr>
      <vt:lpstr>S.P.A.C.</vt:lpstr>
      <vt:lpstr>SPAC: Cosa è</vt:lpstr>
      <vt:lpstr>SPAC: Percorso Temporale entro i 24 mesi previsti</vt:lpstr>
      <vt:lpstr>SPAC: Il management</vt:lpstr>
      <vt:lpstr>SPAC: Gli Indici di mercato da Gennaio 2004 a Settembre 2011</vt:lpstr>
      <vt:lpstr>SPAC: Gli Indici di mercato da 2005 a oggi –Confronto con MSCI World Index</vt:lpstr>
      <vt:lpstr>CREDITO BANCARIO</vt:lpstr>
      <vt:lpstr>Credito Bancario: Le banche non fanno più credito</vt:lpstr>
      <vt:lpstr>Credito Bancario: Le banche non fanno più credito-DELEVERAGING</vt:lpstr>
      <vt:lpstr>Credito Bancario: Le banche non fanno più credito -DELEVERAGING FORZATO</vt:lpstr>
    </vt:vector>
  </TitlesOfParts>
  <Company>Leponte 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Potenziali opportunità P.I.P.E</dc:title>
  <dc:creator>psansalone</dc:creator>
  <cp:lastModifiedBy>milena.tenace</cp:lastModifiedBy>
  <cp:revision>674</cp:revision>
  <cp:lastPrinted>2011-11-25T14:23:15Z</cp:lastPrinted>
  <dcterms:created xsi:type="dcterms:W3CDTF">2011-09-30T08:31:34Z</dcterms:created>
  <dcterms:modified xsi:type="dcterms:W3CDTF">2011-12-02T13:35:57Z</dcterms:modified>
</cp:coreProperties>
</file>