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257" r:id="rId3"/>
    <p:sldId id="258" r:id="rId4"/>
    <p:sldId id="259" r:id="rId5"/>
    <p:sldId id="260" r:id="rId6"/>
  </p:sldIdLst>
  <p:sldSz cx="9144000" cy="6858000" type="screen4x3"/>
  <p:notesSz cx="6921500" cy="10045700"/>
  <p:custDataLst>
    <p:tags r:id="rId9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AB38F"/>
    <a:srgbClr val="FFA40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8999" autoAdjust="0"/>
  </p:normalViewPr>
  <p:slideViewPr>
    <p:cSldViewPr snapToGrid="0">
      <p:cViewPr>
        <p:scale>
          <a:sx n="100" d="100"/>
          <a:sy n="100" d="100"/>
        </p:scale>
        <p:origin x="-432" y="1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9317" cy="502285"/>
          </a:xfrm>
          <a:prstGeom prst="rect">
            <a:avLst/>
          </a:prstGeom>
        </p:spPr>
        <p:txBody>
          <a:bodyPr vert="horz" lIns="96954" tIns="48477" rIns="96954" bIns="48477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920581" y="0"/>
            <a:ext cx="2999317" cy="502285"/>
          </a:xfrm>
          <a:prstGeom prst="rect">
            <a:avLst/>
          </a:prstGeom>
        </p:spPr>
        <p:txBody>
          <a:bodyPr vert="horz" lIns="96954" tIns="48477" rIns="96954" bIns="48477" rtlCol="0"/>
          <a:lstStyle>
            <a:lvl1pPr algn="r">
              <a:defRPr sz="1300"/>
            </a:lvl1pPr>
          </a:lstStyle>
          <a:p>
            <a:fld id="{51AF6743-8102-4ABF-A997-26BB3CD8D640}" type="datetimeFigureOut">
              <a:rPr lang="it-IT" smtClean="0"/>
              <a:pPr/>
              <a:t>16/06/2011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541672"/>
            <a:ext cx="2999317" cy="502285"/>
          </a:xfrm>
          <a:prstGeom prst="rect">
            <a:avLst/>
          </a:prstGeom>
        </p:spPr>
        <p:txBody>
          <a:bodyPr vert="horz" lIns="96954" tIns="48477" rIns="96954" bIns="48477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920581" y="9541672"/>
            <a:ext cx="2999317" cy="502285"/>
          </a:xfrm>
          <a:prstGeom prst="rect">
            <a:avLst/>
          </a:prstGeom>
        </p:spPr>
        <p:txBody>
          <a:bodyPr vert="horz" lIns="96954" tIns="48477" rIns="96954" bIns="48477" rtlCol="0" anchor="b"/>
          <a:lstStyle>
            <a:lvl1pPr algn="r">
              <a:defRPr sz="1300"/>
            </a:lvl1pPr>
          </a:lstStyle>
          <a:p>
            <a:fld id="{F0C41822-DBF1-4408-B015-9AC5AE7FF92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9317" cy="502285"/>
          </a:xfrm>
          <a:prstGeom prst="rect">
            <a:avLst/>
          </a:prstGeom>
        </p:spPr>
        <p:txBody>
          <a:bodyPr vert="horz" lIns="96954" tIns="48477" rIns="96954" bIns="48477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920581" y="0"/>
            <a:ext cx="2999317" cy="502285"/>
          </a:xfrm>
          <a:prstGeom prst="rect">
            <a:avLst/>
          </a:prstGeom>
        </p:spPr>
        <p:txBody>
          <a:bodyPr vert="horz" lIns="96954" tIns="48477" rIns="96954" bIns="48477" rtlCol="0"/>
          <a:lstStyle>
            <a:lvl1pPr algn="r">
              <a:defRPr sz="1300"/>
            </a:lvl1pPr>
          </a:lstStyle>
          <a:p>
            <a:fld id="{7930A7C0-3174-463C-9516-1AF50273DFA8}" type="datetimeFigureOut">
              <a:rPr lang="it-IT" smtClean="0"/>
              <a:pPr/>
              <a:t>16/06/2011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49325" y="754063"/>
            <a:ext cx="5022850" cy="3767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954" tIns="48477" rIns="96954" bIns="4847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92150" y="4771708"/>
            <a:ext cx="5537200" cy="4520565"/>
          </a:xfrm>
          <a:prstGeom prst="rect">
            <a:avLst/>
          </a:prstGeom>
        </p:spPr>
        <p:txBody>
          <a:bodyPr vert="horz" lIns="96954" tIns="48477" rIns="96954" bIns="48477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541672"/>
            <a:ext cx="2999317" cy="502285"/>
          </a:xfrm>
          <a:prstGeom prst="rect">
            <a:avLst/>
          </a:prstGeom>
        </p:spPr>
        <p:txBody>
          <a:bodyPr vert="horz" lIns="96954" tIns="48477" rIns="96954" bIns="48477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920581" y="9541672"/>
            <a:ext cx="2999317" cy="502285"/>
          </a:xfrm>
          <a:prstGeom prst="rect">
            <a:avLst/>
          </a:prstGeom>
        </p:spPr>
        <p:txBody>
          <a:bodyPr vert="horz" lIns="96954" tIns="48477" rIns="96954" bIns="48477" rtlCol="0" anchor="b"/>
          <a:lstStyle>
            <a:lvl1pPr algn="r">
              <a:defRPr sz="1300"/>
            </a:lvl1pPr>
          </a:lstStyle>
          <a:p>
            <a:fld id="{D00A30CA-F505-4135-A855-506AC29C916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A30CA-F505-4135-A855-506AC29C9162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A30CA-F505-4135-A855-506AC29C9162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A30CA-F505-4135-A855-506AC29C9162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A30CA-F505-4135-A855-506AC29C9162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A30CA-F505-4135-A855-506AC29C9162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sz="3600" cap="none" baseline="0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2"/>
          <p:cNvSpPr>
            <a:spLocks noGrp="1"/>
          </p:cNvSpPr>
          <p:nvPr>
            <p:ph idx="1"/>
          </p:nvPr>
        </p:nvSpPr>
        <p:spPr bwMode="auto">
          <a:xfrm>
            <a:off x="457200" y="1785926"/>
            <a:ext cx="8229600" cy="43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sz="1600" b="0">
                <a:latin typeface="Tahoma" pitchFamily="34" charset="0"/>
                <a:cs typeface="Tahoma" pitchFamily="34" charset="0"/>
              </a:defRPr>
            </a:lvl1pPr>
          </a:lstStyle>
          <a:p>
            <a:pPr lvl="0"/>
            <a:r>
              <a:rPr lang="it-IT" noProof="0" smtClean="0"/>
              <a:t>Fare clic per modificare stili del testo dello schema</a:t>
            </a: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58204" cy="4286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it-IT" sz="2000" b="1" kern="1200" cap="none" baseline="0" dirty="0">
                <a:solidFill>
                  <a:schemeClr val="tx1"/>
                </a:solidFill>
                <a:effectLst/>
                <a:latin typeface="Tahoma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58204" cy="4286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it-IT" sz="2000" b="1" kern="1200" cap="none" baseline="0" dirty="0">
                <a:solidFill>
                  <a:schemeClr val="tx1"/>
                </a:solidFill>
                <a:effectLst/>
                <a:latin typeface="Tahoma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4340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4340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itolo 3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58204" cy="4286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it-IT" sz="2000" b="1" kern="1200" cap="none" baseline="0" dirty="0">
                <a:solidFill>
                  <a:schemeClr val="tx1"/>
                </a:solidFill>
                <a:effectLst/>
                <a:latin typeface="Tahoma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1785926"/>
            <a:ext cx="5111750" cy="43402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785926"/>
            <a:ext cx="3008313" cy="4340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Titolo 3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58204" cy="42862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it-IT" sz="2000" b="1" kern="1200" cap="none" baseline="0" dirty="0">
                <a:solidFill>
                  <a:schemeClr val="tx1"/>
                </a:solidFill>
                <a:effectLst/>
                <a:latin typeface="Tahoma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mailto:info@uniecampus.it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7643813" y="915988"/>
            <a:ext cx="15001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Corso</a:t>
            </a:r>
            <a:endParaRPr lang="it-IT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489325" y="0"/>
            <a:ext cx="1082675" cy="7842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it-IT" sz="900" dirty="0">
                <a:solidFill>
                  <a:srgbClr val="CAB38F"/>
                </a:solidFill>
                <a:latin typeface="Tahoma" pitchFamily="34" charset="0"/>
                <a:cs typeface="Tahoma" pitchFamily="34" charset="0"/>
              </a:rPr>
              <a:t>Master:</a:t>
            </a:r>
          </a:p>
          <a:p>
            <a:pPr>
              <a:defRPr/>
            </a:pPr>
            <a:r>
              <a:rPr lang="it-IT" sz="900" dirty="0">
                <a:solidFill>
                  <a:srgbClr val="CAB38F"/>
                </a:solidFill>
                <a:latin typeface="Tahoma" pitchFamily="34" charset="0"/>
                <a:cs typeface="Tahoma" pitchFamily="34" charset="0"/>
              </a:rPr>
              <a:t>Insegnamento:</a:t>
            </a:r>
          </a:p>
          <a:p>
            <a:pPr>
              <a:defRPr/>
            </a:pPr>
            <a:r>
              <a:rPr lang="it-IT" sz="900" dirty="0">
                <a:solidFill>
                  <a:srgbClr val="CAB38F"/>
                </a:solidFill>
                <a:latin typeface="Tahoma" pitchFamily="34" charset="0"/>
                <a:cs typeface="Tahoma" pitchFamily="34" charset="0"/>
              </a:rPr>
              <a:t>Lezione </a:t>
            </a:r>
            <a:r>
              <a:rPr lang="it-IT" sz="900" dirty="0" err="1">
                <a:solidFill>
                  <a:srgbClr val="CAB38F"/>
                </a:solidFill>
                <a:latin typeface="Tahoma" pitchFamily="34" charset="0"/>
                <a:cs typeface="Tahoma" pitchFamily="34" charset="0"/>
              </a:rPr>
              <a:t>n°</a:t>
            </a:r>
            <a:r>
              <a:rPr lang="it-IT" sz="900" dirty="0">
                <a:solidFill>
                  <a:srgbClr val="CAB38F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pPr>
              <a:defRPr/>
            </a:pPr>
            <a:r>
              <a:rPr lang="it-IT" sz="900" dirty="0">
                <a:solidFill>
                  <a:srgbClr val="CAB38F"/>
                </a:solidFill>
                <a:latin typeface="Tahoma" pitchFamily="34" charset="0"/>
                <a:cs typeface="Tahoma" pitchFamily="34" charset="0"/>
              </a:rPr>
              <a:t>Titolo:</a:t>
            </a:r>
          </a:p>
          <a:p>
            <a:pPr>
              <a:defRPr/>
            </a:pPr>
            <a:r>
              <a:rPr lang="it-IT" sz="900" dirty="0">
                <a:solidFill>
                  <a:srgbClr val="CAB38F"/>
                </a:solidFill>
                <a:latin typeface="Tahoma" pitchFamily="34" charset="0"/>
                <a:cs typeface="Tahoma" pitchFamily="34" charset="0"/>
              </a:rPr>
              <a:t>Attività </a:t>
            </a:r>
            <a:r>
              <a:rPr lang="it-IT" sz="900" dirty="0" err="1">
                <a:solidFill>
                  <a:srgbClr val="CAB38F"/>
                </a:solidFill>
                <a:latin typeface="Tahoma" pitchFamily="34" charset="0"/>
                <a:cs typeface="Tahoma" pitchFamily="34" charset="0"/>
              </a:rPr>
              <a:t>n°</a:t>
            </a:r>
            <a:r>
              <a:rPr lang="it-IT" sz="900" dirty="0">
                <a:solidFill>
                  <a:srgbClr val="CAB38F"/>
                </a:solidFill>
                <a:latin typeface="Tahoma" pitchFamily="34" charset="0"/>
                <a:cs typeface="Tahoma" pitchFamily="34" charset="0"/>
              </a:rPr>
              <a:t>:</a:t>
            </a:r>
          </a:p>
        </p:txBody>
      </p:sp>
      <p:sp>
        <p:nvSpPr>
          <p:cNvPr id="9" name="Segnaposto testo 9"/>
          <p:cNvSpPr txBox="1">
            <a:spLocks/>
          </p:cNvSpPr>
          <p:nvPr/>
        </p:nvSpPr>
        <p:spPr>
          <a:xfrm>
            <a:off x="4429125" y="0"/>
            <a:ext cx="4714875" cy="9286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latin typeface="Tahoma" pitchFamily="34" charset="0"/>
                <a:cs typeface="Tahoma" pitchFamily="34" charset="0"/>
              </a:defRPr>
            </a:lvl1pPr>
          </a:lstStyle>
          <a:p>
            <a:pPr>
              <a:buFont typeface="Arial" charset="0"/>
              <a:buNone/>
              <a:defRPr/>
            </a:pPr>
            <a:endParaRPr lang="it-IT" dirty="0" smtClean="0"/>
          </a:p>
        </p:txBody>
      </p:sp>
      <p:sp>
        <p:nvSpPr>
          <p:cNvPr id="1034" name="AutoShape 10"/>
          <p:cNvSpPr>
            <a:spLocks noChangeShapeType="1"/>
          </p:cNvSpPr>
          <p:nvPr/>
        </p:nvSpPr>
        <p:spPr bwMode="auto">
          <a:xfrm>
            <a:off x="428625" y="6429375"/>
            <a:ext cx="8286750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6357938"/>
            <a:ext cx="91440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it-IT" sz="700" dirty="0">
              <a:latin typeface="Tahoma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it-IT" sz="700" dirty="0">
                <a:latin typeface="Arial"/>
                <a:cs typeface="Arial" pitchFamily="34" charset="0"/>
              </a:rPr>
              <a:t>©</a:t>
            </a:r>
            <a:r>
              <a:rPr lang="it-IT" sz="700" dirty="0">
                <a:latin typeface="Tahoma" pitchFamily="34" charset="0"/>
                <a:cs typeface="Arial" pitchFamily="34" charset="0"/>
              </a:rPr>
              <a:t> 2007 Universit</a:t>
            </a:r>
            <a:r>
              <a:rPr lang="it-IT" sz="700" dirty="0">
                <a:latin typeface="Arial"/>
                <a:cs typeface="Arial" pitchFamily="34" charset="0"/>
              </a:rPr>
              <a:t>à</a:t>
            </a:r>
            <a:r>
              <a:rPr lang="it-IT" sz="700" dirty="0">
                <a:latin typeface="Tahoma" pitchFamily="34" charset="0"/>
                <a:cs typeface="Arial" pitchFamily="34" charset="0"/>
              </a:rPr>
              <a:t> degli studi e-Campus - Via </a:t>
            </a:r>
            <a:r>
              <a:rPr lang="it-IT" sz="700" dirty="0" err="1">
                <a:latin typeface="Tahoma" pitchFamily="34" charset="0"/>
                <a:cs typeface="Arial" pitchFamily="34" charset="0"/>
              </a:rPr>
              <a:t>Isimbardi</a:t>
            </a:r>
            <a:r>
              <a:rPr lang="it-IT" sz="700" dirty="0">
                <a:latin typeface="Tahoma" pitchFamily="34" charset="0"/>
                <a:cs typeface="Arial" pitchFamily="34" charset="0"/>
              </a:rPr>
              <a:t> 10 - 22060 </a:t>
            </a:r>
            <a:r>
              <a:rPr lang="it-IT" sz="700" dirty="0" err="1">
                <a:latin typeface="Tahoma" pitchFamily="34" charset="0"/>
                <a:cs typeface="Arial" pitchFamily="34" charset="0"/>
              </a:rPr>
              <a:t>Novedrate</a:t>
            </a:r>
            <a:r>
              <a:rPr lang="it-IT" sz="700" dirty="0">
                <a:latin typeface="Tahoma" pitchFamily="34" charset="0"/>
                <a:cs typeface="Arial" pitchFamily="34" charset="0"/>
              </a:rPr>
              <a:t> (CO) - C.F. 08549051004 </a:t>
            </a:r>
            <a:br>
              <a:rPr lang="it-IT" sz="700" dirty="0">
                <a:latin typeface="Tahoma" pitchFamily="34" charset="0"/>
                <a:cs typeface="Arial" pitchFamily="34" charset="0"/>
              </a:rPr>
            </a:br>
            <a:r>
              <a:rPr lang="it-IT" sz="700" dirty="0">
                <a:latin typeface="Tahoma" pitchFamily="34" charset="0"/>
                <a:cs typeface="Arial" pitchFamily="34" charset="0"/>
              </a:rPr>
              <a:t>Tel: 031/7942500-7942505 Fax: 031/7942501 - </a:t>
            </a:r>
            <a:r>
              <a:rPr lang="it-IT" sz="700" dirty="0">
                <a:latin typeface="Tahoma" pitchFamily="34" charset="0"/>
                <a:cs typeface="Arial" pitchFamily="34" charset="0"/>
                <a:hlinkClick r:id="rId9"/>
              </a:rPr>
              <a:t>info@uniecampus.it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egnaposto testo 9"/>
          <p:cNvSpPr txBox="1">
            <a:spLocks/>
          </p:cNvSpPr>
          <p:nvPr/>
        </p:nvSpPr>
        <p:spPr>
          <a:xfrm>
            <a:off x="4429125" y="0"/>
            <a:ext cx="4714875" cy="9286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it-IT" sz="900" kern="1200" dirty="0" smtClean="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rPr>
              <a:t>Corsi Liberi</a:t>
            </a:r>
          </a:p>
          <a:p>
            <a:r>
              <a:rPr lang="it-IT" sz="900" kern="1200" dirty="0" smtClean="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rPr>
              <a:t>Messo Comunale</a:t>
            </a:r>
          </a:p>
          <a:p>
            <a:r>
              <a:rPr lang="it-IT" sz="900" kern="1200" dirty="0" smtClean="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rPr>
              <a:t>3</a:t>
            </a:r>
          </a:p>
          <a:p>
            <a:r>
              <a:rPr lang="it-IT" sz="900" kern="1200" dirty="0" smtClean="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rPr>
              <a:t>La notificazione: parte prima</a:t>
            </a:r>
            <a:br>
              <a:rPr lang="it-IT" sz="900" kern="1200" dirty="0" smtClean="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rPr>
            </a:br>
            <a:r>
              <a:rPr lang="it-IT" sz="900" kern="1200" dirty="0" smtClean="0">
                <a:solidFill>
                  <a:schemeClr val="tx1"/>
                </a:solidFill>
                <a:latin typeface="Tahoma" pitchFamily="34" charset="0"/>
                <a:ea typeface="+mn-ea"/>
                <a:cs typeface="Tahoma" pitchFamily="34" charset="0"/>
              </a:rPr>
              <a:t>1 </a:t>
            </a:r>
            <a:endParaRPr lang="it-IT" sz="900" kern="1200" dirty="0">
              <a:solidFill>
                <a:schemeClr val="tx1"/>
              </a:solidFill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it-IT" sz="900" b="1" kern="1200" cap="small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900" b="1">
          <a:solidFill>
            <a:schemeClr val="tx1"/>
          </a:solidFill>
          <a:latin typeface="Tahoma" pitchFamily="34" charset="0"/>
          <a:cs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900" b="1">
          <a:solidFill>
            <a:schemeClr val="tx1"/>
          </a:solidFill>
          <a:latin typeface="Tahoma" pitchFamily="34" charset="0"/>
          <a:cs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900" b="1">
          <a:solidFill>
            <a:schemeClr val="tx1"/>
          </a:solidFill>
          <a:latin typeface="Tahoma" pitchFamily="34" charset="0"/>
          <a:cs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900" b="1">
          <a:solidFill>
            <a:schemeClr val="tx1"/>
          </a:solidFill>
          <a:latin typeface="Tahoma" pitchFamily="34" charset="0"/>
          <a:cs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900" b="1">
          <a:solidFill>
            <a:schemeClr val="tx1"/>
          </a:solidFill>
          <a:latin typeface="Tahoma" pitchFamily="34" charset="0"/>
          <a:cs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900" b="1">
          <a:solidFill>
            <a:schemeClr val="tx1"/>
          </a:solidFill>
          <a:latin typeface="Tahoma" pitchFamily="34" charset="0"/>
          <a:cs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900" b="1">
          <a:solidFill>
            <a:schemeClr val="tx1"/>
          </a:solidFill>
          <a:latin typeface="Tahoma" pitchFamily="34" charset="0"/>
          <a:cs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900" b="1">
          <a:solidFill>
            <a:schemeClr val="tx1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171700"/>
          </a:xfrm>
        </p:spPr>
        <p:txBody>
          <a:bodyPr/>
          <a:lstStyle/>
          <a:p>
            <a:pPr algn="ctr"/>
            <a:r>
              <a:rPr lang="it-IT" sz="3600" b="1" dirty="0" smtClean="0">
                <a:latin typeface="Arial" pitchFamily="34" charset="0"/>
                <a:cs typeface="Arial" pitchFamily="34" charset="0"/>
              </a:rPr>
              <a:t>La notificazione</a:t>
            </a:r>
            <a:endParaRPr lang="it-IT" sz="3600" b="1" dirty="0" smtClean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it-IT" sz="3600" dirty="0" smtClean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it-IT" dirty="0" smtClean="0">
              <a:solidFill>
                <a:srgbClr val="7F7F7F"/>
              </a:solidFill>
            </a:endParaRPr>
          </a:p>
          <a:p>
            <a:pPr algn="ctr"/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58204" cy="752490"/>
          </a:xfrm>
        </p:spPr>
        <p:txBody>
          <a:bodyPr/>
          <a:lstStyle/>
          <a:p>
            <a:pPr algn="ctr"/>
            <a:r>
              <a:rPr sz="2400" smtClean="0">
                <a:latin typeface="Arial" pitchFamily="34" charset="0"/>
                <a:cs typeface="Arial" pitchFamily="34" charset="0"/>
              </a:rPr>
              <a:t>Lezione</a:t>
            </a:r>
            <a:r>
              <a:rPr sz="240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mtClean="0">
                <a:latin typeface="Arial" pitchFamily="34" charset="0"/>
                <a:cs typeface="Arial" pitchFamily="34" charset="0"/>
              </a:rPr>
              <a:t>n.</a:t>
            </a:r>
            <a:r>
              <a:rPr sz="240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mtClean="0">
                <a:latin typeface="Arial" pitchFamily="34" charset="0"/>
                <a:cs typeface="Arial" pitchFamily="34" charset="0"/>
              </a:rPr>
              <a:t>3</a:t>
            </a:r>
            <a:r>
              <a:rPr sz="240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it-IT" sz="2400" dirty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7020532" y="5787509"/>
            <a:ext cx="187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it-IT" sz="2400" b="1" dirty="0" smtClean="0">
                <a:latin typeface="Arial" pitchFamily="34" charset="0"/>
                <a:cs typeface="Arial" pitchFamily="34" charset="0"/>
              </a:rPr>
              <a:t>Parte prima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58204" cy="428628"/>
          </a:xfrm>
        </p:spPr>
        <p:txBody>
          <a:bodyPr/>
          <a:lstStyle/>
          <a:p>
            <a:pPr algn="ctr"/>
            <a:r>
              <a:rPr smtClean="0">
                <a:latin typeface="Arial" pitchFamily="34" charset="0"/>
                <a:cs typeface="Arial" pitchFamily="34" charset="0"/>
              </a:rPr>
              <a:t>La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nozione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di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notificazione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e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di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notifica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231568" y="1904133"/>
            <a:ext cx="8680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dirty="0" smtClean="0">
                <a:latin typeface="Arial" pitchFamily="34" charset="0"/>
              </a:rPr>
              <a:t>Concetto</a:t>
            </a:r>
            <a:r>
              <a:rPr lang="it-IT" sz="1600" b="1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di</a:t>
            </a:r>
            <a:r>
              <a:rPr lang="it-IT" sz="1600" b="1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notificazione</a:t>
            </a:r>
          </a:p>
          <a:p>
            <a:pPr algn="just"/>
            <a:endParaRPr lang="it-IT" sz="800" b="1" dirty="0" smtClean="0">
              <a:latin typeface="Arial" pitchFamily="34" charset="0"/>
            </a:endParaRPr>
          </a:p>
          <a:p>
            <a:pPr algn="just"/>
            <a:r>
              <a:rPr lang="it-IT" sz="1600" dirty="0" smtClean="0">
                <a:latin typeface="Arial" pitchFamily="34" charset="0"/>
              </a:rPr>
              <a:t>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notificazione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è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un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atto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fondamentale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dei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processi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civili</a:t>
            </a:r>
            <a:r>
              <a:rPr lang="it-IT" sz="1600" dirty="0" smtClean="0">
                <a:latin typeface="Arial" pitchFamily="34" charset="0"/>
              </a:rPr>
              <a:t>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penali</a:t>
            </a:r>
            <a:r>
              <a:rPr lang="it-IT" sz="1600" dirty="0" smtClean="0">
                <a:latin typeface="Arial" pitchFamily="34" charset="0"/>
              </a:rPr>
              <a:t>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tributari</a:t>
            </a:r>
            <a:r>
              <a:rPr lang="it-IT" sz="1600" dirty="0" smtClean="0">
                <a:latin typeface="Arial" pitchFamily="34" charset="0"/>
              </a:rPr>
              <a:t>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amministrativi</a:t>
            </a:r>
            <a:r>
              <a:rPr lang="it-IT" sz="1600" dirty="0" smtClean="0">
                <a:latin typeface="Arial" pitchFamily="34" charset="0"/>
              </a:rPr>
              <a:t>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fallimentari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del</a:t>
            </a:r>
            <a:r>
              <a:rPr lang="it-IT" sz="1600" b="1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lavoro</a:t>
            </a:r>
            <a:r>
              <a:rPr lang="it-IT" sz="1600" dirty="0" smtClean="0">
                <a:latin typeface="Arial" pitchFamily="34" charset="0"/>
              </a:rPr>
              <a:t>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nonché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del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procedimento</a:t>
            </a:r>
            <a:r>
              <a:rPr lang="it-IT" sz="1600" b="1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amministrativo</a:t>
            </a:r>
            <a:r>
              <a:rPr lang="it-IT" sz="1600" dirty="0" smtClean="0">
                <a:latin typeface="Arial" pitchFamily="34" charset="0"/>
              </a:rPr>
              <a:t>.</a:t>
            </a:r>
            <a:endParaRPr lang="it-IT" sz="1600" dirty="0">
              <a:latin typeface="Arial" pitchFamily="34" charset="0"/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243441" y="4086225"/>
            <a:ext cx="8657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Arial" pitchFamily="34" charset="0"/>
              </a:rPr>
              <a:t> </a:t>
            </a:r>
            <a:r>
              <a:rPr lang="it-IT" sz="2400" b="1" i="1" dirty="0" smtClean="0">
                <a:solidFill>
                  <a:srgbClr val="FF0000"/>
                </a:solidFill>
                <a:latin typeface="Arial" pitchFamily="34" charset="0"/>
              </a:rPr>
              <a:t>La consegna produce la conoscenza legale dell’atto</a:t>
            </a:r>
            <a:r>
              <a:rPr lang="it-IT" sz="2400" i="1" dirty="0" smtClean="0">
                <a:solidFill>
                  <a:srgbClr val="FF0000"/>
                </a:solidFill>
                <a:latin typeface="Arial" pitchFamily="34" charset="0"/>
              </a:rPr>
              <a:t>.  </a:t>
            </a:r>
            <a:endParaRPr lang="it-IT" sz="2400" i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237066" y="4772033"/>
            <a:ext cx="8647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spc="150" dirty="0" smtClean="0">
                <a:latin typeface="Arial" pitchFamily="34" charset="0"/>
                <a:cs typeface="Arial" pitchFamily="34" charset="0"/>
              </a:rPr>
              <a:t>Il termine notificazione riassume due distinti momenti:</a:t>
            </a:r>
            <a:endParaRPr lang="it-IT" sz="1600" b="1" spc="1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259644" y="5885167"/>
            <a:ext cx="3283656" cy="369332"/>
          </a:xfrm>
          <a:prstGeom prst="rect">
            <a:avLst/>
          </a:prstGeom>
          <a:noFill/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Notificazione = </a:t>
            </a:r>
            <a:r>
              <a:rPr lang="it-IT" b="1" dirty="0" smtClean="0"/>
              <a:t>Procedimento</a:t>
            </a:r>
            <a:endParaRPr lang="it-IT" b="1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5895975" y="5890812"/>
            <a:ext cx="2977098" cy="369332"/>
          </a:xfrm>
          <a:prstGeom prst="rect">
            <a:avLst/>
          </a:prstGeom>
          <a:noFill/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Notificazione = </a:t>
            </a:r>
            <a:r>
              <a:rPr lang="it-IT" b="1" dirty="0" smtClean="0"/>
              <a:t>Relazione</a:t>
            </a:r>
            <a:endParaRPr lang="it-IT" b="1" dirty="0"/>
          </a:p>
        </p:txBody>
      </p:sp>
      <p:cxnSp>
        <p:nvCxnSpPr>
          <p:cNvPr id="39" name="Connettore 2 38"/>
          <p:cNvCxnSpPr/>
          <p:nvPr/>
        </p:nvCxnSpPr>
        <p:spPr>
          <a:xfrm rot="10800000" flipV="1">
            <a:off x="1724025" y="5119896"/>
            <a:ext cx="2507552" cy="709404"/>
          </a:xfrm>
          <a:prstGeom prst="straightConnector1">
            <a:avLst/>
          </a:prstGeom>
          <a:ln w="31750" cmpd="sng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/>
          <p:nvPr/>
        </p:nvCxnSpPr>
        <p:spPr>
          <a:xfrm>
            <a:off x="4895689" y="5129223"/>
            <a:ext cx="2488835" cy="685389"/>
          </a:xfrm>
          <a:prstGeom prst="straightConnector1">
            <a:avLst/>
          </a:prstGeom>
          <a:ln w="31750" cmpd="sng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241093" y="2932833"/>
            <a:ext cx="8680864" cy="962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dirty="0" smtClean="0">
                <a:latin typeface="Arial" pitchFamily="34" charset="0"/>
              </a:rPr>
              <a:t>Concetto</a:t>
            </a:r>
            <a:r>
              <a:rPr lang="it-IT" sz="1600" b="1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di</a:t>
            </a:r>
            <a:r>
              <a:rPr lang="it-IT" sz="1600" b="1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notifica</a:t>
            </a:r>
          </a:p>
          <a:p>
            <a:pPr algn="just"/>
            <a:endParaRPr lang="it-IT" sz="800" b="1" dirty="0" smtClean="0">
              <a:latin typeface="Arial" pitchFamily="34" charset="0"/>
            </a:endParaRPr>
          </a:p>
          <a:p>
            <a:pPr algn="just"/>
            <a:r>
              <a:rPr lang="it-IT" sz="1600" dirty="0" smtClean="0">
                <a:latin typeface="Arial" pitchFamily="34" charset="0"/>
              </a:rPr>
              <a:t>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notifica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si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effettua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mediante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consegna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un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atto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parte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un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pubblico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ufficiale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destinatario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ad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altri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soggetti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abilitati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riceverla.</a:t>
            </a:r>
            <a:endParaRPr lang="it-IT" sz="1600" dirty="0"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1"/>
      <p:bldP spid="35" grpId="0"/>
      <p:bldP spid="36" grpId="0"/>
      <p:bldP spid="37" grpId="0" animBg="1"/>
      <p:bldP spid="38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42898" y="1285860"/>
            <a:ext cx="8258204" cy="428628"/>
          </a:xfrm>
        </p:spPr>
        <p:txBody>
          <a:bodyPr/>
          <a:lstStyle/>
          <a:p>
            <a:pPr algn="ctr"/>
            <a:r>
              <a:rPr smtClean="0">
                <a:latin typeface="Arial" pitchFamily="34" charset="0"/>
                <a:cs typeface="Arial" pitchFamily="34" charset="0"/>
              </a:rPr>
              <a:t>Fasi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della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notificazione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99980" y="2500307"/>
            <a:ext cx="87154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Font typeface="Arial" pitchFamily="34" charset="0"/>
              <a:buChar char="•"/>
              <a:tabLst>
                <a:tab pos="361950" algn="l"/>
              </a:tabLst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Fase</a:t>
            </a:r>
            <a:r>
              <a:rPr lang="it-IT" b="1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latin typeface="Arial" pitchFamily="34" charset="0"/>
                <a:cs typeface="Arial" pitchFamily="34" charset="0"/>
              </a:rPr>
              <a:t>d’impulso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fase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d’impulso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è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diretta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ad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indurre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l’organo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notificatore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compiere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necessarie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attività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per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portare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l’atto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nella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sfera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conoscibilità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del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destinatario</a:t>
            </a:r>
            <a:r>
              <a:rPr lang="it-IT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it-IT" sz="1400" dirty="0" smtClean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14282" y="3241635"/>
            <a:ext cx="8715436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Font typeface="Arial" pitchFamily="34" charset="0"/>
              <a:buChar char="•"/>
              <a:tabLst>
                <a:tab pos="361950" algn="l"/>
              </a:tabLst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Fase</a:t>
            </a:r>
            <a:r>
              <a:rPr lang="it-IT" b="1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latin typeface="Arial" pitchFamily="34" charset="0"/>
                <a:cs typeface="Arial" pitchFamily="34" charset="0"/>
              </a:rPr>
              <a:t>ricognitiva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questa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fase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si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suddivide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preliminare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attuativa</a:t>
            </a:r>
            <a:r>
              <a:rPr lang="it-IT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it-IT" sz="1400" dirty="0" smtClean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  <a:p>
            <a:pPr marL="361950" indent="-361950" algn="just">
              <a:buNone/>
              <a:tabLst>
                <a:tab pos="361950" algn="l"/>
              </a:tabLst>
            </a:pPr>
            <a:endParaRPr lang="it-IT" sz="900" dirty="0" smtClean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  <a:p>
            <a:pPr marL="1433513" indent="-361950" algn="just">
              <a:buFont typeface="Arial" pitchFamily="34" charset="0"/>
              <a:buChar char="•"/>
              <a:tabLst>
                <a:tab pos="1433513" algn="l"/>
              </a:tabLst>
            </a:pP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Preliminare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azioni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tipiche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questa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fase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sono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quelle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che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l’organo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notificatore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compie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allo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scopo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verificare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se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il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procedimento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può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essere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portato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compimento</a:t>
            </a:r>
            <a:endParaRPr lang="it-IT" sz="1600" dirty="0" smtClean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  <a:p>
            <a:pPr marL="1433513" indent="-361950" algn="just">
              <a:buFont typeface="Arial" pitchFamily="34" charset="0"/>
              <a:buChar char="•"/>
              <a:tabLst>
                <a:tab pos="1433513" algn="l"/>
              </a:tabLst>
            </a:pPr>
            <a:r>
              <a:rPr lang="it-IT" sz="1600" b="1" dirty="0" smtClean="0">
                <a:latin typeface="Arial" pitchFamily="34" charset="0"/>
                <a:cs typeface="Arial" pitchFamily="34" charset="0"/>
              </a:rPr>
              <a:t>Attuativa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questa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fase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costituisce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il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momento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centrale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ed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essenziale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del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procedimento.</a:t>
            </a:r>
            <a:endParaRPr lang="it-IT" sz="1600" dirty="0" smtClean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99980" y="5072074"/>
            <a:ext cx="87154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Font typeface="Arial" pitchFamily="34" charset="0"/>
              <a:buChar char="•"/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Fase</a:t>
            </a:r>
            <a:r>
              <a:rPr lang="it-IT" b="1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latin typeface="Arial" pitchFamily="34" charset="0"/>
                <a:cs typeface="Arial" pitchFamily="34" charset="0"/>
              </a:rPr>
              <a:t>della</a:t>
            </a:r>
            <a:r>
              <a:rPr lang="it-IT" b="1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latin typeface="Arial" pitchFamily="34" charset="0"/>
                <a:cs typeface="Arial" pitchFamily="34" charset="0"/>
              </a:rPr>
              <a:t>documentazione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fase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conclusiva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del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procedimento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notificazione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è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costituita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dalla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documentazione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delle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attività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svolte.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Poiché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notificazione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deve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essere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eseguita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nel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rispetto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delle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formalità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prescritte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dalla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legge,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il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messo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comunale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è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tenuto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ad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indicare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nella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i="1" dirty="0" err="1" smtClean="0">
                <a:latin typeface="Arial" pitchFamily="34" charset="0"/>
                <a:cs typeface="Arial" pitchFamily="34" charset="0"/>
              </a:rPr>
              <a:t>relata</a:t>
            </a:r>
            <a:r>
              <a:rPr lang="it-IT" sz="1600" b="1" i="1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i="1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it-IT" sz="1600" b="1" i="1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b="1" i="1" dirty="0" smtClean="0">
                <a:latin typeface="Arial" pitchFamily="34" charset="0"/>
                <a:cs typeface="Arial" pitchFamily="34" charset="0"/>
              </a:rPr>
              <a:t>notifica</a:t>
            </a:r>
            <a:r>
              <a:rPr lang="it-IT" sz="1600" i="1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tutto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ciò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che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ha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accertato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compiuto.</a:t>
            </a:r>
            <a:endParaRPr lang="it-IT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14282" y="1952201"/>
            <a:ext cx="8613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spc="15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L’attività di notificazione si svolge attraverso le seguenti fasi:</a:t>
            </a:r>
            <a:endParaRPr lang="it-IT" b="1" spc="15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58204" cy="428628"/>
          </a:xfrm>
        </p:spPr>
        <p:txBody>
          <a:bodyPr/>
          <a:lstStyle/>
          <a:p>
            <a:pPr algn="ctr"/>
            <a:r>
              <a:rPr smtClean="0">
                <a:latin typeface="Arial" pitchFamily="34" charset="0"/>
                <a:cs typeface="Arial" pitchFamily="34" charset="0"/>
              </a:rPr>
              <a:t>Ulteriori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specificazione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del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concetto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di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notificazione</a:t>
            </a:r>
            <a:endParaRPr lang="it-IT" dirty="0"/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237067" y="2171691"/>
            <a:ext cx="8647289" cy="830997"/>
          </a:xfr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La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notificazione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è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uno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dei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mezzi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con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cui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è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possibile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far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conoscere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il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contenuto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un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atto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ad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uno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più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soggetti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determinati.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Notificare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significa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consegnare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(o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comunque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far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pervenire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nei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modi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legge)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al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destinatario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la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copia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un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atto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conforme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all’originale.</a:t>
            </a:r>
            <a:endParaRPr lang="it-IT" dirty="0" smtClean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egnaposto contenuto 2_0"/>
          <p:cNvSpPr txBox="1">
            <a:spLocks/>
          </p:cNvSpPr>
          <p:nvPr/>
        </p:nvSpPr>
        <p:spPr>
          <a:xfrm>
            <a:off x="231422" y="3060532"/>
            <a:ext cx="8647289" cy="138499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sz="1600" b="1" noProof="0" dirty="0" smtClean="0">
                <a:latin typeface="Arial" pitchFamily="34" charset="0"/>
                <a:cs typeface="Arial" pitchFamily="34" charset="0"/>
              </a:rPr>
              <a:t>Seconda specificazione</a:t>
            </a:r>
            <a:endParaRPr kumimoji="0" lang="it-IT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Il concetto di notificazione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corrisponde all’attività ordinata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a</a:t>
            </a:r>
            <a:r>
              <a:rPr kumimoji="0" lang="it-IT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lla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trasmissione di una notizia o di un atto verso uno o più soggetti determinati, allo scopo di provocarne in essi la conoscenza e di realizzare ogni effetto conseguente.</a:t>
            </a:r>
            <a:endParaRPr lang="it-IT" sz="1600" b="1" dirty="0" smtClean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Segnaposto contenuto 2_1"/>
          <p:cNvSpPr txBox="1">
            <a:spLocks/>
          </p:cNvSpPr>
          <p:nvPr/>
        </p:nvSpPr>
        <p:spPr>
          <a:xfrm>
            <a:off x="248355" y="4409204"/>
            <a:ext cx="8647289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sz="2000" b="1" noProof="0" dirty="0" smtClean="0">
                <a:latin typeface="Arial" pitchFamily="34" charset="0"/>
                <a:cs typeface="Arial" pitchFamily="34" charset="0"/>
              </a:rPr>
              <a:t>La notificazione espleta una duplice funzione: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37064" y="4977709"/>
            <a:ext cx="38946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arenR"/>
            </a:pPr>
            <a:r>
              <a:rPr lang="it-IT" sz="1600" b="1" dirty="0" smtClean="0"/>
              <a:t>Funzione</a:t>
            </a:r>
            <a:r>
              <a:rPr lang="it-IT" sz="1600" b="1" dirty="0" smtClean="0">
                <a:solidFill>
                  <a:srgbClr val="7F7F7F"/>
                </a:solidFill>
              </a:rPr>
              <a:t> </a:t>
            </a:r>
            <a:r>
              <a:rPr lang="it-IT" sz="1600" b="1" dirty="0" smtClean="0"/>
              <a:t>strumentale,</a:t>
            </a:r>
            <a:r>
              <a:rPr lang="it-IT" sz="1600" b="1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in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quanto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preordinata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ad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uno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scopo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che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è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quello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di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portare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a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conoscenza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un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preesistente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atto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documentale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che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essa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necessariamente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presuppone.</a:t>
            </a:r>
            <a:endParaRPr lang="it-IT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995334" y="5019686"/>
            <a:ext cx="38946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arenR" startAt="2"/>
            </a:pPr>
            <a:r>
              <a:rPr lang="it-IT" sz="1600" b="1" dirty="0" smtClean="0"/>
              <a:t>Funzione</a:t>
            </a:r>
            <a:r>
              <a:rPr lang="it-IT" sz="1600" b="1" dirty="0" smtClean="0">
                <a:solidFill>
                  <a:srgbClr val="7F7F7F"/>
                </a:solidFill>
              </a:rPr>
              <a:t> </a:t>
            </a:r>
            <a:r>
              <a:rPr lang="it-IT" sz="1600" b="1" dirty="0" smtClean="0"/>
              <a:t>condizionante,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perché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l’efficacia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dell’atto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notificato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dipende,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il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più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delle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volte,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dalla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notorietà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del</a:t>
            </a:r>
            <a:r>
              <a:rPr lang="it-IT" sz="1600" dirty="0" smtClean="0">
                <a:solidFill>
                  <a:srgbClr val="7F7F7F"/>
                </a:solidFill>
              </a:rPr>
              <a:t> </a:t>
            </a:r>
            <a:r>
              <a:rPr lang="it-IT" sz="1600" dirty="0" smtClean="0"/>
              <a:t>destinatario.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37501" y="1857474"/>
            <a:ext cx="22156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Prima specificazione</a:t>
            </a:r>
            <a:endParaRPr lang="it-IT" sz="16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58204" cy="428628"/>
          </a:xfrm>
        </p:spPr>
        <p:txBody>
          <a:bodyPr/>
          <a:lstStyle/>
          <a:p>
            <a:pPr algn="ctr"/>
            <a:r>
              <a:rPr smtClean="0">
                <a:latin typeface="Arial" pitchFamily="34" charset="0"/>
                <a:cs typeface="Arial" pitchFamily="34" charset="0"/>
              </a:rPr>
              <a:t>Atto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notificato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e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relata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di</a:t>
            </a:r>
            <a:r>
              <a:rPr smtClean="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mtClean="0">
                <a:latin typeface="Arial" pitchFamily="34" charset="0"/>
                <a:cs typeface="Arial" pitchFamily="34" charset="0"/>
              </a:rPr>
              <a:t>notifica</a:t>
            </a:r>
            <a:endParaRPr lang="it-IT" dirty="0"/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248355" y="3600451"/>
            <a:ext cx="8647289" cy="830997"/>
          </a:xfrm>
        </p:spPr>
        <p:txBody>
          <a:bodyPr wrap="square">
            <a:spAutoFit/>
          </a:bodyPr>
          <a:lstStyle/>
          <a:p>
            <a:pPr marL="514350" indent="-514350" algn="just">
              <a:buFont typeface="+mj-lt"/>
              <a:buAutoNum type="arabicPeriod" startAt="2"/>
            </a:pPr>
            <a:r>
              <a:rPr lang="it-IT" dirty="0" smtClean="0">
                <a:latin typeface="Arial" pitchFamily="34" charset="0"/>
              </a:rPr>
              <a:t>Un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b="1" dirty="0" smtClean="0">
                <a:latin typeface="Arial" pitchFamily="34" charset="0"/>
              </a:rPr>
              <a:t>avviso</a:t>
            </a:r>
            <a:r>
              <a:rPr lang="it-IT" b="1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b="1" dirty="0" smtClean="0">
                <a:latin typeface="Arial" pitchFamily="34" charset="0"/>
              </a:rPr>
              <a:t>o</a:t>
            </a:r>
            <a:r>
              <a:rPr lang="it-IT" b="1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b="1" dirty="0" smtClean="0">
                <a:latin typeface="Arial" pitchFamily="34" charset="0"/>
              </a:rPr>
              <a:t>comunicazione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quando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invece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offre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all’interessato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soltanto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una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conoscenza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parziale,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rinviandolo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ad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un’ulteriore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attività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quale,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ad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esempio,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la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lettura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degli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atti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(Art.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dirty="0" smtClean="0">
                <a:latin typeface="Arial" pitchFamily="34" charset="0"/>
              </a:rPr>
              <a:t>433</a:t>
            </a:r>
            <a:r>
              <a:rPr lang="it-IT" dirty="0" smtClean="0">
                <a:solidFill>
                  <a:srgbClr val="7F7F7F"/>
                </a:solidFill>
                <a:latin typeface="Arial" pitchFamily="34" charset="0"/>
              </a:rPr>
              <a:t>  </a:t>
            </a:r>
            <a:r>
              <a:rPr lang="it-IT" dirty="0" err="1" smtClean="0">
                <a:latin typeface="Arial" pitchFamily="34" charset="0"/>
              </a:rPr>
              <a:t>c.p.p.</a:t>
            </a:r>
            <a:r>
              <a:rPr lang="it-IT" dirty="0" smtClean="0">
                <a:latin typeface="Arial" pitchFamily="34" charset="0"/>
              </a:rPr>
              <a:t>).</a:t>
            </a:r>
            <a:endParaRPr lang="it-IT" dirty="0"/>
          </a:p>
        </p:txBody>
      </p:sp>
      <p:sp>
        <p:nvSpPr>
          <p:cNvPr id="5" name="Segnaposto contenuto 2_0"/>
          <p:cNvSpPr txBox="1">
            <a:spLocks/>
          </p:cNvSpPr>
          <p:nvPr/>
        </p:nvSpPr>
        <p:spPr>
          <a:xfrm>
            <a:off x="248355" y="4506389"/>
            <a:ext cx="8647289" cy="11524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Il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soggetto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preposto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alla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notifica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è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un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pubblico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ufficiale,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perché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l’attività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di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notificazione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costituisce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pubblica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funzione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giudiziaria,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il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quale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produce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un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atto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pubblico,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detto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relata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.</a:t>
            </a:r>
            <a:endParaRPr lang="it-IT" sz="1600" dirty="0" smtClean="0">
              <a:latin typeface="Arial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sz="1600" dirty="0" smtClean="0">
                <a:latin typeface="Arial" pitchFamily="34" charset="0"/>
              </a:rPr>
              <a:t>Questa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è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redatta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modelli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prestampati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completati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con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specifiche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indicazioni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della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concreta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notifica,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anche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nessuna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norma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impone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ciò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(Cass.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Sez.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VI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26/1/1994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n°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852).</a:t>
            </a:r>
            <a:endParaRPr kumimoji="0" lang="it-IT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Segnaposto contenuto 2_1"/>
          <p:cNvSpPr txBox="1">
            <a:spLocks/>
          </p:cNvSpPr>
          <p:nvPr/>
        </p:nvSpPr>
        <p:spPr>
          <a:xfrm>
            <a:off x="248355" y="5762640"/>
            <a:ext cx="8647289" cy="58477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L’Art.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168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c.p.p.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non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riproduce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la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disposizione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del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codice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abrogato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secondo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cui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la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relazione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di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notifica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fa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fede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fino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querela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di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falso.</a:t>
            </a:r>
            <a:endParaRPr kumimoji="0" lang="it-IT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48150" y="1947438"/>
            <a:ext cx="30003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it-IT" sz="1600" dirty="0" smtClean="0">
                <a:solidFill>
                  <a:srgbClr val="FF0000"/>
                </a:solidFill>
                <a:latin typeface="Arial" pitchFamily="34" charset="0"/>
                <a:cs typeface="Tahoma" pitchFamily="34" charset="0"/>
              </a:rPr>
              <a:t>L’</a:t>
            </a:r>
            <a:r>
              <a:rPr lang="it-IT" sz="1600" b="1" dirty="0" smtClean="0">
                <a:solidFill>
                  <a:srgbClr val="FF0000"/>
                </a:solidFill>
                <a:latin typeface="Arial" pitchFamily="34" charset="0"/>
                <a:cs typeface="Tahoma" pitchFamily="34" charset="0"/>
              </a:rPr>
              <a:t>atto notificato</a:t>
            </a:r>
            <a:r>
              <a:rPr lang="it-IT" sz="1600" dirty="0" smtClean="0">
                <a:solidFill>
                  <a:srgbClr val="FF0000"/>
                </a:solidFill>
                <a:latin typeface="Arial" pitchFamily="34" charset="0"/>
                <a:cs typeface="Tahoma" pitchFamily="34" charset="0"/>
              </a:rPr>
              <a:t> può essere:</a:t>
            </a:r>
          </a:p>
        </p:txBody>
      </p:sp>
      <p:sp>
        <p:nvSpPr>
          <p:cNvPr id="8" name="Rettangolo 7"/>
          <p:cNvSpPr/>
          <p:nvPr/>
        </p:nvSpPr>
        <p:spPr>
          <a:xfrm>
            <a:off x="250001" y="2395175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it-IT" sz="1600" dirty="0" smtClean="0">
                <a:latin typeface="Arial" pitchFamily="34" charset="0"/>
              </a:rPr>
              <a:t>Un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atto</a:t>
            </a:r>
            <a:r>
              <a:rPr lang="it-IT" sz="1600" b="1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b="1" dirty="0" smtClean="0">
                <a:latin typeface="Arial" pitchFamily="34" charset="0"/>
              </a:rPr>
              <a:t>documentale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quando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incorpora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una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qualunque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manifestazione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psichica,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che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sia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giudizio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volontà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parte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un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soggetto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processuale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(notifica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del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decreto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di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rinvio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giudizio: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Artt.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429,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comma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4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552,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comma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3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err="1" smtClean="0">
                <a:latin typeface="Arial" pitchFamily="34" charset="0"/>
              </a:rPr>
              <a:t>c.p.p.</a:t>
            </a:r>
            <a:r>
              <a:rPr lang="it-IT" sz="1600" dirty="0" smtClean="0">
                <a:latin typeface="Arial" pitchFamily="34" charset="0"/>
              </a:rPr>
              <a:t>).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Con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esso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il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soggetto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acquisisce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piena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conoscenza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dell’atto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che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lo</a:t>
            </a:r>
            <a:r>
              <a:rPr lang="it-IT" sz="1600" dirty="0" smtClean="0">
                <a:solidFill>
                  <a:srgbClr val="7F7F7F"/>
                </a:solidFill>
                <a:latin typeface="Arial" pitchFamily="34" charset="0"/>
              </a:rPr>
              <a:t> </a:t>
            </a:r>
            <a:r>
              <a:rPr lang="it-IT" sz="1600" dirty="0" smtClean="0">
                <a:latin typeface="Arial" pitchFamily="34" charset="0"/>
              </a:rPr>
              <a:t>riguarda;</a:t>
            </a:r>
            <a:endParaRPr lang="it-IT" sz="1600" dirty="0" smtClean="0">
              <a:solidFill>
                <a:srgbClr val="7F7F7F"/>
              </a:solidFill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1"/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UNCHINNEWWINDOW" val="0"/>
  <p:tag name="ART_AUDIO_DECODED" val="1"/>
  <p:tag name="PRESENTATION_PLAYLIST_COUNT" val="0"/>
  <p:tag name="PRESENTATION_PRESENTER_SLIDE_LEVEL" val="0"/>
  <p:tag name="LMS_COMPLETION_TITLE" val="COLI08_0462A_0301"/>
  <p:tag name="LMS_COMPLETION_ID" val="COLI08_0462A_0301"/>
  <p:tag name="LMS_COMPLETION_DESC" val="La notificazione prima lezione e prima parte"/>
  <p:tag name="LMS_COMPLETION_VERSION" val="1.0"/>
  <p:tag name="LMS_COMPLETION_DURATION" val="01:00:00"/>
  <p:tag name="LMS_COMPLETION_SCO_TITLE" val="COLI08_0462A_0301"/>
  <p:tag name="LMS_COMPLETION_SCO_ID" val="COLI08_0462A_0301"/>
  <p:tag name="LMS_COMPLETION_THRESHOLD" val="4"/>
  <p:tag name="LMS_COMPLETION_METHOD" val="VIEW"/>
  <p:tag name="LMS_REPORTING" val="2"/>
  <p:tag name="LMS_DATA_SCORM" val="Yes"/>
  <p:tag name="PUBLISH_TITLE" val="COLI08_0462A_0301"/>
  <p:tag name="ARTICULATE_PUBLISH_PATH" val="C:\Documents and Settings\marco.ceracchi\Desktop\Lavorazioni\eCampus"/>
  <p:tag name="ARTICULATE_LOGO" val="(None selected)"/>
  <p:tag name="ARTICULATE_PRESENTER" val="(None selected)"/>
  <p:tag name="ARTICULATE_LMS" val="1"/>
  <p:tag name="ARTICULATE_TEMPLATE" val="eCampus"/>
  <p:tag name="LMS_PUBLISH" val="Yes"/>
  <p:tag name="LMS_PROTOCOL_METHOD" val="SCORM"/>
  <p:tag name="LMS_PROTOCOL_VERSION" val="2004"/>
  <p:tag name="LASTPUBLISHED" val="C:\Documents and Settings\marco.ceracchi\Desktop\Lavorazioni\eCampus\COLI08_0462A_0301\player.html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0"/>
  <p:tag name="ARTICULATE_NAV_LEVEL" val="1"/>
  <p:tag name="ARTICULATE_PLAYLIST_ID" val="-1"/>
  <p:tag name="TIMELINE" val="5,3/27,8/41,0/46,8/52,8/53,6/54,5/57,1"/>
  <p:tag name="AUDIO_IMPORT" val="Z:\Contenuti\Corsi Liberi\0462 - MESSO COMUNALE\WORK\Audio corretto\001_A_027_traversini.wav"/>
  <p:tag name="AUDIO_ID" val="257"/>
  <p:tag name="ELAPSEDTIME" val="58,48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0"/>
  <p:tag name="ARTICULATE_NAV_LEVEL" val="1"/>
  <p:tag name="ARTICULATE_PLAYLIST_ID" val="-1"/>
  <p:tag name="TIMELINE" val="2,4/7,1/23,1/52,1"/>
  <p:tag name="AUDIO_IMPORT" val="Z:\Contenuti\Corsi Liberi\0462 - MESSO COMUNALE\WORK\Audio corretto\001_A_028_traversini.wav"/>
  <p:tag name="AUDIO_ID" val="258"/>
  <p:tag name="ELAPSEDTIME" val="82,83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0"/>
  <p:tag name="ARTICULATE_NAV_LEVEL" val="1"/>
  <p:tag name="ARTICULATE_PLAYLIST_ID" val="-1"/>
  <p:tag name="TIMELINE" val="3,6/6,7/29,3/31,8/49,4/54,4/66,5"/>
  <p:tag name="AUDIO_IMPORT" val="Z:\Contenuti\Corsi Liberi\0462 - MESSO COMUNALE\WORK\Audio corretto\001_A_030_traversini.wav"/>
  <p:tag name="AUDIO_ID" val="259"/>
  <p:tag name="ELAPSEDTIME" val="77,08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0"/>
  <p:tag name="ARTICULATE_NAV_LEVEL" val="1"/>
  <p:tag name="ARTICULATE_PLAYLIST_ID" val="-1"/>
  <p:tag name="TIMELINE" val="3,6/6,1/32,8/50,3/87,8"/>
  <p:tag name="AUDIO_IMPORT" val="Z:\Contenuti\Corsi Liberi\0462 - MESSO COMUNALE\WORK\Audio corretto\001_A_031_traversini.wav"/>
  <p:tag name="AUDIO_ID" val="260"/>
  <p:tag name="ELAPSEDTIME" val="99,422"/>
</p:tagLst>
</file>

<file path=ppt/theme/theme1.xml><?xml version="1.0" encoding="utf-8"?>
<a:theme xmlns:a="http://schemas.openxmlformats.org/drawingml/2006/main" name="modello lezion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modello lezione master</Template>
  <TotalTime>1259</TotalTime>
  <Words>577</Words>
  <Application>Microsoft Office PowerPoint</Application>
  <PresentationFormat>Presentazione su schermo (4:3)</PresentationFormat>
  <Paragraphs>43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modello lezione master</vt:lpstr>
      <vt:lpstr>Lezione n. 3 </vt:lpstr>
      <vt:lpstr>La nozione di notificazione e di notifica</vt:lpstr>
      <vt:lpstr>Fasi della notificazione</vt:lpstr>
      <vt:lpstr>Ulteriori specificazione del concetto di notificazione</vt:lpstr>
      <vt:lpstr>Atto notificato e relata di notifica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Lezione - La notificazione </dc:title>
  <dc:creator>carla.massi</dc:creator>
  <cp:lastModifiedBy>carla.massi</cp:lastModifiedBy>
  <cp:revision>223</cp:revision>
  <dcterms:created xsi:type="dcterms:W3CDTF">2009-04-17T16:52:58Z</dcterms:created>
  <dcterms:modified xsi:type="dcterms:W3CDTF">2011-06-16T16:05:00Z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0DBF1750-088C-4C22-BFF4-89D5E441FF11</vt:lpwstr>
  </property>
  <property fmtid="{D5CDD505-2E9C-101B-9397-08002B2CF9AE}" pid="3" name="ArticulatePath">
    <vt:lpwstr>COLI08_0462A_0301</vt:lpwstr>
  </property>
</Properties>
</file>